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1" r:id="rId2"/>
    <p:sldId id="276" r:id="rId3"/>
    <p:sldId id="265" r:id="rId4"/>
    <p:sldId id="268" r:id="rId5"/>
    <p:sldId id="269" r:id="rId6"/>
    <p:sldId id="267" r:id="rId7"/>
    <p:sldId id="272" r:id="rId8"/>
    <p:sldId id="262" r:id="rId9"/>
    <p:sldId id="258" r:id="rId10"/>
    <p:sldId id="259" r:id="rId11"/>
    <p:sldId id="263" r:id="rId12"/>
    <p:sldId id="274" r:id="rId13"/>
    <p:sldId id="275" r:id="rId14"/>
  </p:sldIdLst>
  <p:sldSz cx="9144000" cy="6858000" type="screen4x3"/>
  <p:notesSz cx="6797675" cy="9926638"/>
  <p:defaultTextStyle>
    <a:defPPr>
      <a:defRPr lang="da-DK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44">
          <p15:clr>
            <a:srgbClr val="A4A3A4"/>
          </p15:clr>
        </p15:guide>
        <p15:guide id="2" pos="642">
          <p15:clr>
            <a:srgbClr val="A4A3A4"/>
          </p15:clr>
        </p15:guide>
        <p15:guide id="3" orient="horz" pos="1026">
          <p15:clr>
            <a:srgbClr val="A4A3A4"/>
          </p15:clr>
        </p15:guide>
        <p15:guide id="4" pos="385">
          <p15:clr>
            <a:srgbClr val="A4A3A4"/>
          </p15:clr>
        </p15:guide>
        <p15:guide id="5" orient="horz" pos="9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6471"/>
    <a:srgbClr val="09562C"/>
    <a:srgbClr val="4C4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6" autoAdjust="0"/>
    <p:restoredTop sz="85562" autoAdjust="0"/>
  </p:normalViewPr>
  <p:slideViewPr>
    <p:cSldViewPr snapToObjects="1">
      <p:cViewPr varScale="1">
        <p:scale>
          <a:sx n="76" d="100"/>
          <a:sy n="76" d="100"/>
        </p:scale>
        <p:origin x="-762" y="-96"/>
      </p:cViewPr>
      <p:guideLst>
        <p:guide orient="horz" pos="981"/>
        <p:guide pos="385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7" d="100"/>
          <a:sy n="87" d="100"/>
        </p:scale>
        <p:origin x="-3756" y="-72"/>
      </p:cViewPr>
      <p:guideLst>
        <p:guide orient="horz" pos="3107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3849688" y="9195118"/>
            <a:ext cx="2933700" cy="233192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49688" y="9393071"/>
            <a:ext cx="2946400" cy="496731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7C0CF0E-1A96-4167-9B9C-14DA2945C64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  <p:sp>
        <p:nvSpPr>
          <p:cNvPr id="2" name="Tekstfelt 1"/>
          <p:cNvSpPr txBox="1"/>
          <p:nvPr/>
        </p:nvSpPr>
        <p:spPr>
          <a:xfrm>
            <a:off x="374501" y="9195120"/>
            <a:ext cx="2160240" cy="58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SEGES P/S</a:t>
            </a:r>
            <a:br>
              <a:rPr lang="da-DK" dirty="0" smtClean="0"/>
            </a:br>
            <a:r>
              <a:rPr lang="da-DK" sz="1400" dirty="0" smtClean="0"/>
              <a:t>seges.dk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984954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733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65" tIns="46333" rIns="92665" bIns="46333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14955"/>
            <a:ext cx="5438775" cy="4467386"/>
          </a:xfrm>
          <a:prstGeom prst="rect">
            <a:avLst/>
          </a:prstGeom>
        </p:spPr>
        <p:txBody>
          <a:bodyPr vert="horz" lIns="92665" tIns="46333" rIns="92665" bIns="46333" rtlCol="0">
            <a:normAutofit/>
          </a:bodyPr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310"/>
            <a:ext cx="2946400" cy="496731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310"/>
            <a:ext cx="2946400" cy="496731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AFE4F35-38D1-4586-8062-C0D74F49BC4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5626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912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426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ES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>
          <a:xfrm>
            <a:off x="260276" y="4090646"/>
            <a:ext cx="7696100" cy="1268996"/>
          </a:xfrm>
        </p:spPr>
        <p:txBody>
          <a:bodyPr anchor="ctr">
            <a:normAutofit/>
          </a:bodyPr>
          <a:lstStyle>
            <a:lvl1pPr algn="l">
              <a:defRPr sz="2800" b="1" i="0" cap="all" baseline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da-DK" dirty="0" smtClean="0"/>
              <a:t>Klik for at tilføje tekst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255898" y="2644924"/>
            <a:ext cx="5031804" cy="936103"/>
          </a:xfrm>
        </p:spPr>
        <p:txBody>
          <a:bodyPr anchor="t">
            <a:noAutofit/>
          </a:bodyPr>
          <a:lstStyle>
            <a:lvl1pPr marL="0" indent="0">
              <a:buNone/>
              <a:defRPr sz="2000" b="1" baseline="0">
                <a:solidFill>
                  <a:schemeClr val="accent1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dirty="0" smtClean="0"/>
              <a:t>Klik for at tilføje forfatter og hovedafdeling</a:t>
            </a:r>
          </a:p>
        </p:txBody>
      </p:sp>
      <p:sp>
        <p:nvSpPr>
          <p:cNvPr id="13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260276" y="1912145"/>
            <a:ext cx="3591644" cy="72476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dirty="0" smtClean="0"/>
              <a:t>Klik for at tilføje sted og dato</a:t>
            </a:r>
          </a:p>
        </p:txBody>
      </p:sp>
      <p:sp>
        <p:nvSpPr>
          <p:cNvPr id="7" name="Pladsholder til billede 7"/>
          <p:cNvSpPr>
            <a:spLocks noGrp="1"/>
          </p:cNvSpPr>
          <p:nvPr>
            <p:ph type="pic" sz="quarter" idx="14" hasCustomPrompt="1"/>
          </p:nvPr>
        </p:nvSpPr>
        <p:spPr>
          <a:xfrm>
            <a:off x="285358" y="5676076"/>
            <a:ext cx="2486442" cy="117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1825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>
                <a:tab pos="0" algn="l"/>
              </a:tabLst>
              <a:defRPr lang="da-DK" sz="105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825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lang="da-DK" noProof="0" dirty="0" smtClean="0"/>
              <a:t>Klik og indsæt LD-logo her. Q:\SEGES_Visuel_identitet\PowerPoint\Skabeloner\Grafik til SEGES </a:t>
            </a:r>
            <a:r>
              <a:rPr lang="da-DK" noProof="0" dirty="0" err="1" smtClean="0"/>
              <a:t>pptx</a:t>
            </a:r>
            <a:endParaRPr lang="da-DK" noProof="0" dirty="0" smtClean="0"/>
          </a:p>
          <a:p>
            <a:pPr marL="447675" marR="0" lvl="0" indent="-447675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noProof="0" dirty="0" smtClean="0"/>
          </a:p>
          <a:p>
            <a:pPr lvl="0"/>
            <a:endParaRPr lang="da-DK" noProof="0" dirty="0" smtClean="0"/>
          </a:p>
          <a:p>
            <a:pPr lvl="0"/>
            <a:r>
              <a:rPr lang="da-DK" noProof="0" dirty="0" smtClean="0"/>
              <a:t> </a:t>
            </a:r>
            <a:br>
              <a:rPr lang="da-DK" noProof="0" dirty="0" smtClean="0"/>
            </a:br>
            <a:endParaRPr lang="da-DK" noProof="0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2843808" y="5676076"/>
            <a:ext cx="1922614" cy="9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 smtClean="0"/>
              <a:t>Klik og indsæt </a:t>
            </a:r>
            <a:r>
              <a:rPr lang="da-DK" noProof="0" dirty="0" err="1" smtClean="0"/>
              <a:t>gudp</a:t>
            </a:r>
            <a:r>
              <a:rPr lang="da-DK" noProof="0" dirty="0" smtClean="0"/>
              <a:t>-logo </a:t>
            </a:r>
            <a:br>
              <a:rPr lang="da-DK" noProof="0" dirty="0" smtClean="0"/>
            </a:br>
            <a:r>
              <a:rPr lang="da-DK" noProof="0" dirty="0" smtClean="0"/>
              <a:t>eller fond-logo her. Q:\SEGES_Visuel_identitet\PowerPoint\Skabeloner\Grafik til SEGES </a:t>
            </a:r>
            <a:r>
              <a:rPr lang="da-DK" noProof="0" dirty="0" err="1" smtClean="0"/>
              <a:t>pptx</a:t>
            </a:r>
            <a:endParaRPr lang="da-DK" noProof="0" dirty="0" smtClean="0"/>
          </a:p>
          <a:p>
            <a:pPr lvl="0"/>
            <a:endParaRPr lang="da-DK" noProof="0" dirty="0" smtClean="0"/>
          </a:p>
          <a:p>
            <a:pPr lvl="0"/>
            <a:endParaRPr lang="da-DK" noProof="0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8" hasCustomPrompt="1"/>
          </p:nvPr>
        </p:nvSpPr>
        <p:spPr>
          <a:xfrm>
            <a:off x="4831686" y="5676076"/>
            <a:ext cx="1922614" cy="9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 smtClean="0"/>
              <a:t>Klik og indsæt </a:t>
            </a:r>
            <a:r>
              <a:rPr lang="da-DK" noProof="0" dirty="0" err="1" smtClean="0"/>
              <a:t>gudp</a:t>
            </a:r>
            <a:r>
              <a:rPr lang="da-DK" noProof="0" dirty="0" smtClean="0"/>
              <a:t>-logo </a:t>
            </a:r>
            <a:br>
              <a:rPr lang="da-DK" noProof="0" dirty="0" smtClean="0"/>
            </a:br>
            <a:r>
              <a:rPr lang="da-DK" noProof="0" dirty="0" smtClean="0"/>
              <a:t>eller fond-logo her. Q:\SEGES_Visuel_identitet\PowerPoint\Skabeloner\Grafik til SEGES </a:t>
            </a:r>
            <a:r>
              <a:rPr lang="da-DK" noProof="0" dirty="0" err="1" smtClean="0"/>
              <a:t>pptx</a:t>
            </a:r>
            <a:endParaRPr lang="da-DK" noProof="0" dirty="0" smtClean="0"/>
          </a:p>
          <a:p>
            <a:pPr lvl="0"/>
            <a:endParaRPr lang="da-DK" noProof="0" dirty="0" smtClean="0"/>
          </a:p>
        </p:txBody>
      </p:sp>
      <p:pic>
        <p:nvPicPr>
          <p:cNvPr id="10" name="Picture 2" descr="C:\Users\akm\Dropbox\Power Point\SEGES\Seges_logo_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33" y="6041538"/>
            <a:ext cx="1844342" cy="64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km\Desktop\SEGES_Strib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449" y="0"/>
            <a:ext cx="9192449" cy="484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668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pic>
        <p:nvPicPr>
          <p:cNvPr id="9" name="Billede 8" descr="grafik2.png"/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5434473"/>
            <a:ext cx="2699791" cy="1423527"/>
          </a:xfrm>
          <a:prstGeom prst="rect">
            <a:avLst/>
          </a:prstGeom>
        </p:spPr>
      </p:pic>
      <p:pic>
        <p:nvPicPr>
          <p:cNvPr id="11" name="Picture 2" descr="C:\Users\akm\Dropbox\Power Point\SEGES\Seges_logo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03" y="6287969"/>
            <a:ext cx="1320310" cy="46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dato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dirty="0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3540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/>
          <p:cNvSpPr>
            <a:spLocks noGrp="1"/>
          </p:cNvSpPr>
          <p:nvPr>
            <p:ph type="pic" sz="quarter" idx="14" hasCustomPrompt="1"/>
          </p:nvPr>
        </p:nvSpPr>
        <p:spPr>
          <a:xfrm>
            <a:off x="285358" y="5676076"/>
            <a:ext cx="2486442" cy="117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 smtClean="0"/>
              <a:t>Klik og indsæt LD-logo her. Q:\SEGES_Visuel_identitet\PowerPoint\Skabeloner\Grafik til SEGES </a:t>
            </a:r>
            <a:r>
              <a:rPr lang="da-DK" noProof="0" dirty="0" err="1" smtClean="0"/>
              <a:t>pptx</a:t>
            </a:r>
            <a:endParaRPr lang="da-DK" noProof="0" dirty="0" smtClean="0"/>
          </a:p>
          <a:p>
            <a:pPr lvl="0"/>
            <a:endParaRPr lang="da-DK" noProof="0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2843808" y="5676076"/>
            <a:ext cx="1922614" cy="9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 smtClean="0"/>
              <a:t>Klik og indsæt </a:t>
            </a:r>
            <a:r>
              <a:rPr lang="da-DK" noProof="0" dirty="0" err="1" smtClean="0"/>
              <a:t>gudp</a:t>
            </a:r>
            <a:r>
              <a:rPr lang="da-DK" noProof="0" dirty="0" smtClean="0"/>
              <a:t>-logo </a:t>
            </a:r>
            <a:br>
              <a:rPr lang="da-DK" noProof="0" dirty="0" smtClean="0"/>
            </a:br>
            <a:r>
              <a:rPr lang="da-DK" noProof="0" dirty="0" smtClean="0"/>
              <a:t>eller fond-logo </a:t>
            </a:r>
            <a:r>
              <a:rPr lang="da-DK" noProof="0" dirty="0" err="1" smtClean="0"/>
              <a:t>herQ</a:t>
            </a:r>
            <a:r>
              <a:rPr lang="da-DK" noProof="0" dirty="0" smtClean="0"/>
              <a:t>:\</a:t>
            </a:r>
            <a:r>
              <a:rPr lang="da-DK" noProof="0" dirty="0" err="1" smtClean="0"/>
              <a:t>SEGES_Visuel_identitet</a:t>
            </a:r>
            <a:r>
              <a:rPr lang="da-DK" noProof="0" dirty="0" smtClean="0"/>
              <a:t>\PowerPoint\Skabeloner\Grafik til SEGES </a:t>
            </a:r>
            <a:r>
              <a:rPr lang="da-DK" noProof="0" dirty="0" err="1" smtClean="0"/>
              <a:t>pptx</a:t>
            </a:r>
            <a:endParaRPr lang="da-DK" noProof="0" dirty="0" smtClean="0"/>
          </a:p>
          <a:p>
            <a:pPr lvl="0"/>
            <a:endParaRPr lang="da-DK" noProof="0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8" hasCustomPrompt="1"/>
          </p:nvPr>
        </p:nvSpPr>
        <p:spPr>
          <a:xfrm>
            <a:off x="4831686" y="5676076"/>
            <a:ext cx="1922614" cy="9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 smtClean="0"/>
              <a:t>Klik og indsæt </a:t>
            </a:r>
            <a:r>
              <a:rPr lang="da-DK" noProof="0" dirty="0" err="1" smtClean="0"/>
              <a:t>gudp</a:t>
            </a:r>
            <a:r>
              <a:rPr lang="da-DK" noProof="0" dirty="0" smtClean="0"/>
              <a:t>-logo </a:t>
            </a:r>
            <a:br>
              <a:rPr lang="da-DK" noProof="0" dirty="0" smtClean="0"/>
            </a:br>
            <a:r>
              <a:rPr lang="da-DK" noProof="0" dirty="0" smtClean="0"/>
              <a:t>eller fond-logo her. Q:\SEGES_Visuel_identitet\PowerPoint\Skabeloner\Grafik til SEGES </a:t>
            </a:r>
            <a:r>
              <a:rPr lang="da-DK" noProof="0" dirty="0" err="1" smtClean="0"/>
              <a:t>pptx</a:t>
            </a:r>
            <a:endParaRPr lang="da-DK" noProof="0" dirty="0" smtClean="0"/>
          </a:p>
          <a:p>
            <a:pPr lvl="0"/>
            <a:endParaRPr lang="da-DK" noProof="0" dirty="0"/>
          </a:p>
        </p:txBody>
      </p:sp>
      <p:sp>
        <p:nvSpPr>
          <p:cNvPr id="17" name="Titel 1"/>
          <p:cNvSpPr>
            <a:spLocks noGrp="1"/>
          </p:cNvSpPr>
          <p:nvPr>
            <p:ph type="ctrTitle" hasCustomPrompt="1"/>
          </p:nvPr>
        </p:nvSpPr>
        <p:spPr>
          <a:xfrm>
            <a:off x="285358" y="4090646"/>
            <a:ext cx="7696100" cy="850522"/>
          </a:xfrm>
        </p:spPr>
        <p:txBody>
          <a:bodyPr anchor="ctr">
            <a:normAutofit/>
          </a:bodyPr>
          <a:lstStyle>
            <a:lvl1pPr algn="l">
              <a:defRPr sz="2400" b="1" i="0" cap="all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da-DK" dirty="0" smtClean="0"/>
              <a:t>Klik for at tilføje tekst</a:t>
            </a:r>
            <a:endParaRPr lang="da-DK" dirty="0"/>
          </a:p>
        </p:txBody>
      </p:sp>
      <p:sp>
        <p:nvSpPr>
          <p:cNvPr id="18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282630" y="4999603"/>
            <a:ext cx="6449610" cy="67814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 baseline="0">
                <a:solidFill>
                  <a:schemeClr val="tx2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dirty="0" smtClean="0"/>
              <a:t>Klik for at tilføje forfatter og afdeling</a:t>
            </a:r>
          </a:p>
        </p:txBody>
      </p:sp>
      <p:sp>
        <p:nvSpPr>
          <p:cNvPr id="20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6876256" y="4999603"/>
            <a:ext cx="2079476" cy="676474"/>
          </a:xfrm>
        </p:spPr>
        <p:txBody>
          <a:bodyPr anchor="ctr">
            <a:no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dirty="0" smtClean="0"/>
              <a:t>Klik for at tilføje sted og dato</a:t>
            </a:r>
          </a:p>
        </p:txBody>
      </p:sp>
      <p:pic>
        <p:nvPicPr>
          <p:cNvPr id="3075" name="Picture 3" descr="C:\Users\akm\Dropbox\Power Point\SEGES\pptforside_man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7029"/>
            <a:ext cx="91440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km\Dropbox\Power Point\SEGES\Seges_logo_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28" y="6096356"/>
            <a:ext cx="1844342" cy="64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946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 - logo+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7021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6482680" cy="1143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7" name="Billede 6" descr="Udsnit_mønster_V2.png"/>
          <p:cNvPicPr>
            <a:picLocks noChangeAspect="1"/>
          </p:cNvPicPr>
          <p:nvPr userDrawn="1"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28" r="5859"/>
          <a:stretch>
            <a:fillRect/>
          </a:stretch>
        </p:blipFill>
        <p:spPr>
          <a:xfrm>
            <a:off x="6151044" y="0"/>
            <a:ext cx="2992956" cy="3048000"/>
          </a:xfrm>
          <a:prstGeom prst="rect">
            <a:avLst/>
          </a:prstGeom>
        </p:spPr>
      </p:pic>
      <p:sp>
        <p:nvSpPr>
          <p:cNvPr id="9" name="Pladsholder til indhold 8"/>
          <p:cNvSpPr>
            <a:spLocks noGrp="1"/>
          </p:cNvSpPr>
          <p:nvPr>
            <p:ph sz="quarter" idx="12"/>
          </p:nvPr>
        </p:nvSpPr>
        <p:spPr>
          <a:xfrm>
            <a:off x="609600" y="1628775"/>
            <a:ext cx="7462838" cy="4248150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10" name="Pladsholder til diasnumm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62175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43608" y="4048456"/>
            <a:ext cx="7200400" cy="1684800"/>
          </a:xfrm>
        </p:spPr>
        <p:txBody>
          <a:bodyPr anchor="t">
            <a:normAutofit/>
          </a:bodyPr>
          <a:lstStyle>
            <a:lvl1pPr algn="l">
              <a:defRPr sz="2800" b="0" cap="all" baseline="0">
                <a:solidFill>
                  <a:schemeClr val="accent1"/>
                </a:solidFill>
              </a:defRPr>
            </a:lvl1pPr>
          </a:lstStyle>
          <a:p>
            <a:r>
              <a:rPr lang="da-DK" dirty="0" smtClean="0"/>
              <a:t>Klik for at tilføje en </a:t>
            </a:r>
            <a:br>
              <a:rPr lang="da-DK" dirty="0" smtClean="0"/>
            </a:br>
            <a:r>
              <a:rPr lang="da-DK" dirty="0" smtClean="0"/>
              <a:t>sekundær tekst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1043608" y="2380456"/>
            <a:ext cx="72004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smtClean="0"/>
              <a:t>Klik for at tilføje tekst</a:t>
            </a:r>
          </a:p>
        </p:txBody>
      </p:sp>
      <p:pic>
        <p:nvPicPr>
          <p:cNvPr id="6" name="Picture 7" descr="C:\Users\akm\Dropbox\Power Point\SEGES\Hjorrne3_link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7713" y="0"/>
            <a:ext cx="5336287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i fuld stør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/>
          <p:cNvSpPr>
            <a:spLocks noGrp="1"/>
          </p:cNvSpPr>
          <p:nvPr>
            <p:ph sz="half" idx="2"/>
          </p:nvPr>
        </p:nvSpPr>
        <p:spPr>
          <a:xfrm>
            <a:off x="609600" y="1628800"/>
            <a:ext cx="3887788" cy="4536504"/>
          </a:xfrm>
        </p:spPr>
        <p:txBody>
          <a:bodyPr/>
          <a:lstStyle>
            <a:lvl1pPr latinLnBrk="0">
              <a:defRPr lang="da-DK" sz="2400"/>
            </a:lvl1pPr>
            <a:lvl2pPr>
              <a:defRPr lang="da-DK" sz="2000"/>
            </a:lvl2pPr>
            <a:lvl3pPr>
              <a:defRPr lang="da-DK" sz="1800"/>
            </a:lvl3pPr>
            <a:lvl4pPr>
              <a:defRPr lang="da-DK" sz="1600"/>
            </a:lvl4pPr>
            <a:lvl5pPr>
              <a:defRPr lang="da-DK" sz="1600"/>
            </a:lvl5pPr>
            <a:lvl6pPr>
              <a:defRPr lang="da-DK" sz="1600"/>
            </a:lvl6pPr>
            <a:lvl7pPr>
              <a:defRPr lang="da-DK" sz="1600"/>
            </a:lvl7pPr>
            <a:lvl8pPr>
              <a:defRPr lang="da-DK" sz="1600"/>
            </a:lvl8pPr>
            <a:lvl9pPr>
              <a:defRPr lang="da-DK"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6" name="Shape 5"/>
          <p:cNvSpPr>
            <a:spLocks noGrp="1"/>
          </p:cNvSpPr>
          <p:nvPr>
            <p:ph sz="quarter" idx="4"/>
          </p:nvPr>
        </p:nvSpPr>
        <p:spPr>
          <a:xfrm>
            <a:off x="4716016" y="1628800"/>
            <a:ext cx="3970784" cy="4536504"/>
          </a:xfrm>
        </p:spPr>
        <p:txBody>
          <a:bodyPr/>
          <a:lstStyle>
            <a:lvl1pPr latinLnBrk="0">
              <a:defRPr lang="da-DK" sz="2400"/>
            </a:lvl1pPr>
            <a:lvl2pPr>
              <a:defRPr lang="da-DK" sz="2000"/>
            </a:lvl2pPr>
            <a:lvl3pPr>
              <a:defRPr lang="da-DK" sz="1800"/>
            </a:lvl3pPr>
            <a:lvl4pPr>
              <a:defRPr lang="da-DK" sz="1600"/>
            </a:lvl4pPr>
            <a:lvl5pPr>
              <a:defRPr lang="da-DK" sz="1600"/>
            </a:lvl5pPr>
            <a:lvl6pPr>
              <a:defRPr lang="da-DK" sz="1600"/>
            </a:lvl6pPr>
            <a:lvl7pPr>
              <a:defRPr lang="da-DK" sz="1600"/>
            </a:lvl7pPr>
            <a:lvl8pPr>
              <a:defRPr lang="da-DK" sz="1600"/>
            </a:lvl8pPr>
            <a:lvl9pPr>
              <a:defRPr lang="da-DK"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4552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SP Certificering+DanAv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km\Dropbox\Power Point\SEGES\Grafik til SEGES pptx\ISO90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916091"/>
            <a:ext cx="150727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km\Dropbox\Power Point\SEGES\Grafik til SEGES pptx\DanAvl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949280"/>
            <a:ext cx="1539776" cy="80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adsholder til billede 7"/>
          <p:cNvSpPr>
            <a:spLocks noGrp="1"/>
          </p:cNvSpPr>
          <p:nvPr>
            <p:ph type="pic" sz="quarter" idx="14" hasCustomPrompt="1"/>
          </p:nvPr>
        </p:nvSpPr>
        <p:spPr>
          <a:xfrm>
            <a:off x="2506913" y="5877272"/>
            <a:ext cx="2137095" cy="97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110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 smtClean="0"/>
              <a:t>Klik og indsæt LD-logo her Q:\SEGES_Visuel_identitet\PowerPoint\Skabeloner\Grafik til SEGES </a:t>
            </a:r>
            <a:r>
              <a:rPr lang="da-DK" noProof="0" dirty="0" err="1" smtClean="0"/>
              <a:t>pptx</a:t>
            </a:r>
            <a:endParaRPr lang="da-DK" noProof="0" dirty="0" smtClean="0"/>
          </a:p>
          <a:p>
            <a:pPr lvl="0"/>
            <a:endParaRPr lang="da-DK" noProof="0" dirty="0" smtClean="0"/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285358" y="4090646"/>
            <a:ext cx="7696100" cy="850522"/>
          </a:xfrm>
        </p:spPr>
        <p:txBody>
          <a:bodyPr anchor="ctr">
            <a:normAutofit/>
          </a:bodyPr>
          <a:lstStyle>
            <a:lvl1pPr algn="l">
              <a:defRPr sz="2400" b="1" i="0" cap="all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da-DK" dirty="0" smtClean="0"/>
              <a:t>Klik for at tilføje tekst</a:t>
            </a:r>
            <a:endParaRPr lang="da-DK" dirty="0"/>
          </a:p>
        </p:txBody>
      </p:sp>
      <p:sp>
        <p:nvSpPr>
          <p:cNvPr id="15" name="Pladsholder til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282630" y="4999603"/>
            <a:ext cx="6449610" cy="67814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1" baseline="0">
                <a:solidFill>
                  <a:schemeClr val="tx2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dirty="0" smtClean="0"/>
              <a:t>Klik for at tilføje forfatter og afdeling</a:t>
            </a:r>
          </a:p>
        </p:txBody>
      </p:sp>
      <p:sp>
        <p:nvSpPr>
          <p:cNvPr id="16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6876256" y="4999603"/>
            <a:ext cx="2079476" cy="676474"/>
          </a:xfrm>
        </p:spPr>
        <p:txBody>
          <a:bodyPr anchor="ctr">
            <a:no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da-DK" dirty="0" smtClean="0"/>
              <a:t>Klik for at tilføje sted og dato</a:t>
            </a:r>
          </a:p>
        </p:txBody>
      </p:sp>
      <p:pic>
        <p:nvPicPr>
          <p:cNvPr id="18" name="Picture 2" descr="C:\Users\akm\Dropbox\Power Point\SEGES\Seges_logo_RGB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78" y="6109056"/>
            <a:ext cx="1844342" cy="64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Q:\Midlertidig\AKM\AKM\SEGES pptx pr 1 sept 2015\afdelingslogoer\SEGES_VSP_so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" b="4702"/>
          <a:stretch/>
        </p:blipFill>
        <p:spPr bwMode="auto">
          <a:xfrm>
            <a:off x="-14164" y="-12694"/>
            <a:ext cx="9158164" cy="40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968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km\Dropbox\Power Point\SEGES\Seges_logo_RGB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03" y="6287969"/>
            <a:ext cx="1320310" cy="46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a-DK" noProof="0" dirty="0" smtClean="0"/>
              <a:t>Klik for at indsætte titel 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55576" y="6486797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13" name="Pladsholder til diasnummer 4"/>
          <p:cNvSpPr>
            <a:spLocks noGrp="1"/>
          </p:cNvSpPr>
          <p:nvPr>
            <p:ph type="sldNum" sz="quarter" idx="4"/>
          </p:nvPr>
        </p:nvSpPr>
        <p:spPr>
          <a:xfrm>
            <a:off x="0" y="6486797"/>
            <a:ext cx="711200" cy="365125"/>
          </a:xfrm>
          <a:prstGeom prst="rect">
            <a:avLst/>
          </a:prstGeom>
        </p:spPr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dirty="0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  <p:sp>
        <p:nvSpPr>
          <p:cNvPr id="2" name="Pladsholder til tekst 1"/>
          <p:cNvSpPr>
            <a:spLocks noGrp="1"/>
          </p:cNvSpPr>
          <p:nvPr>
            <p:ph type="body" idx="1"/>
          </p:nvPr>
        </p:nvSpPr>
        <p:spPr>
          <a:xfrm>
            <a:off x="609600" y="1608584"/>
            <a:ext cx="8077200" cy="4052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3"/>
          </p:nvPr>
        </p:nvSpPr>
        <p:spPr>
          <a:xfrm>
            <a:off x="3124200" y="648679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9" r:id="rId3"/>
    <p:sldLayoutId id="2147483654" r:id="rId4"/>
    <p:sldLayoutId id="2147483667" r:id="rId5"/>
    <p:sldLayoutId id="2147483651" r:id="rId6"/>
    <p:sldLayoutId id="2147483652" r:id="rId7"/>
    <p:sldLayoutId id="2147483658" r:id="rId8"/>
    <p:sldLayoutId id="2147483666" r:id="rId9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 cap="all" baseline="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447675" indent="-447675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●"/>
        <a:defRPr lang="en-US" sz="24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863600" indent="-4318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●"/>
        <a:defRPr lang="en-US" sz="20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295400" indent="-4318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●"/>
        <a:defRPr lang="en-US" sz="20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727200" indent="-4318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●"/>
        <a:defRPr lang="en-US" sz="20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159000" indent="-4318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●"/>
        <a:defRPr lang="da-DK" sz="20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hk.dk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ugleognatur.d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8048" y="5040324"/>
            <a:ext cx="7696100" cy="1701044"/>
          </a:xfrm>
        </p:spPr>
        <p:txBody>
          <a:bodyPr>
            <a:normAutofit/>
          </a:bodyPr>
          <a:lstStyle/>
          <a:p>
            <a:pPr algn="ctr"/>
            <a:r>
              <a:rPr lang="da-DK" dirty="0" smtClean="0">
                <a:solidFill>
                  <a:schemeClr val="accent5"/>
                </a:solidFill>
              </a:rPr>
              <a:t>Bredpander og business</a:t>
            </a:r>
            <a:br>
              <a:rPr lang="da-DK" dirty="0" smtClean="0">
                <a:solidFill>
                  <a:schemeClr val="accent5"/>
                </a:solidFill>
              </a:rPr>
            </a:br>
            <a:r>
              <a:rPr lang="da-DK" dirty="0" smtClean="0">
                <a:solidFill>
                  <a:schemeClr val="accent5"/>
                </a:solidFill>
              </a:rPr>
              <a:t/>
            </a:r>
            <a:br>
              <a:rPr lang="da-DK" dirty="0" smtClean="0">
                <a:solidFill>
                  <a:schemeClr val="accent5"/>
                </a:solidFill>
              </a:rPr>
            </a:br>
            <a:r>
              <a:rPr lang="da-DK" sz="2400" b="0" dirty="0" smtClean="0">
                <a:solidFill>
                  <a:schemeClr val="accent5"/>
                </a:solidFill>
              </a:rPr>
              <a:t>- kan biodiversitet bidrage til arbejdsglæden – og omvendt?</a:t>
            </a:r>
            <a:endParaRPr lang="da-DK" b="0" dirty="0">
              <a:solidFill>
                <a:schemeClr val="accent5"/>
              </a:solidFill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accent5"/>
                </a:solidFill>
              </a:rPr>
              <a:t>Anne Erland Eskildsen</a:t>
            </a:r>
          </a:p>
          <a:p>
            <a:r>
              <a:rPr lang="da-DK" dirty="0" smtClean="0">
                <a:solidFill>
                  <a:schemeClr val="accent5"/>
                </a:solidFill>
              </a:rPr>
              <a:t>Naturkonsulent (</a:t>
            </a:r>
            <a:r>
              <a:rPr lang="da-DK" dirty="0" err="1" smtClean="0">
                <a:solidFill>
                  <a:schemeClr val="accent5"/>
                </a:solidFill>
              </a:rPr>
              <a:t>PhD</a:t>
            </a:r>
            <a:r>
              <a:rPr lang="da-DK" dirty="0" smtClean="0">
                <a:solidFill>
                  <a:schemeClr val="accent5"/>
                </a:solidFill>
              </a:rPr>
              <a:t>)</a:t>
            </a:r>
            <a:endParaRPr lang="da-DK" dirty="0">
              <a:solidFill>
                <a:schemeClr val="accent5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accent3"/>
                </a:solidFill>
              </a:rPr>
              <a:t>Naturmødet 2016</a:t>
            </a:r>
            <a:endParaRPr lang="da-DK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47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5400" y="-99392"/>
            <a:ext cx="8077200" cy="1143000"/>
          </a:xfrm>
        </p:spPr>
        <p:txBody>
          <a:bodyPr/>
          <a:lstStyle/>
          <a:p>
            <a:r>
              <a:rPr lang="da-DK" dirty="0" smtClean="0"/>
              <a:t>Kampen om græsplænen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10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  <p:pic>
        <p:nvPicPr>
          <p:cNvPr id="8" name="Picture 2" descr="http://viden.jp.dk/binaries/540/jpdk_1107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1377"/>
            <a:ext cx="609298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content-arn2-1.xx.fbcdn.net/hphotos-frc3/t31.0-8/1091022_10201371394748018_210549962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94" y="2484087"/>
            <a:ext cx="760352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boks 8"/>
          <p:cNvSpPr txBox="1"/>
          <p:nvPr/>
        </p:nvSpPr>
        <p:spPr>
          <a:xfrm>
            <a:off x="609600" y="6486797"/>
            <a:ext cx="2837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i="1" dirty="0" smtClean="0"/>
              <a:t>Fotos: Michael Stoltze, </a:t>
            </a:r>
            <a:r>
              <a:rPr lang="da-DK" sz="1200" i="1" dirty="0"/>
              <a:t>Niels Hougaard</a:t>
            </a:r>
          </a:p>
        </p:txBody>
      </p:sp>
    </p:spTree>
    <p:extLst>
      <p:ext uri="{BB962C8B-B14F-4D97-AF65-F5344CB8AC3E}">
        <p14:creationId xmlns:p14="http://schemas.microsoft.com/office/powerpoint/2010/main" val="25108085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11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  <p:pic>
        <p:nvPicPr>
          <p:cNvPr id="5" name="Picture 2" descr="http://www.vlindernet.nl/images/dvs_foto/dvs_tekstfoto21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08" y="2701810"/>
            <a:ext cx="6010970" cy="401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609600" y="6486797"/>
            <a:ext cx="20537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i="1" dirty="0" smtClean="0"/>
              <a:t>Fotos: Green Deal </a:t>
            </a:r>
            <a:r>
              <a:rPr lang="da-DK" sz="1100" i="1" dirty="0" err="1" smtClean="0"/>
              <a:t>Infranatuur</a:t>
            </a:r>
            <a:endParaRPr lang="da-DK" sz="1100" i="1" dirty="0"/>
          </a:p>
        </p:txBody>
      </p:sp>
      <p:pic>
        <p:nvPicPr>
          <p:cNvPr id="2052" name="Picture 4" descr="http://www.danishagro.dk/admin/public/getimage.ashx?Image=/Files/Images/DanishAgroCOM/Pictures/846x400/agribusiness_support.jpg&amp;Resolution=72&amp;Compression=80&amp;Width=846&amp;Height=4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4" t="40229" r="14111"/>
          <a:stretch/>
        </p:blipFill>
        <p:spPr bwMode="auto">
          <a:xfrm>
            <a:off x="1565108" y="79051"/>
            <a:ext cx="6028414" cy="255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2514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12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  <p:pic>
        <p:nvPicPr>
          <p:cNvPr id="3078" name="Picture 6" descr="http://www.gahk.dk/public/image/upload/images/IMG_4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79304" y="1613347"/>
            <a:ext cx="5083622" cy="3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boks 7"/>
          <p:cNvSpPr txBox="1"/>
          <p:nvPr/>
        </p:nvSpPr>
        <p:spPr>
          <a:xfrm>
            <a:off x="609600" y="6486797"/>
            <a:ext cx="26132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i="1" dirty="0" smtClean="0"/>
              <a:t>Fotos: </a:t>
            </a:r>
            <a:r>
              <a:rPr lang="da-DK" sz="1100" i="1" dirty="0">
                <a:hlinkClick r:id="rId3"/>
              </a:rPr>
              <a:t>www.gahk.dk</a:t>
            </a:r>
            <a:r>
              <a:rPr lang="da-DK" sz="1100" i="1" dirty="0"/>
              <a:t>, </a:t>
            </a:r>
            <a:r>
              <a:rPr lang="da-DK" sz="1100" i="1" dirty="0" smtClean="0"/>
              <a:t>Angela Di Matteo</a:t>
            </a:r>
            <a:endParaRPr lang="da-DK" sz="1100" i="1" dirty="0"/>
          </a:p>
        </p:txBody>
      </p:sp>
      <p:pic>
        <p:nvPicPr>
          <p:cNvPr id="3082" name="Picture 10" descr="http://www.lichtblicke-natur.de/schmetterlinge/a39-braunkolbiger-dickkopffalter-thymelicus-sylvestri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r="7337"/>
          <a:stretch/>
        </p:blipFill>
        <p:spPr bwMode="auto">
          <a:xfrm>
            <a:off x="3742522" y="1101074"/>
            <a:ext cx="5265171" cy="441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1358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000" dirty="0" smtClean="0">
                <a:solidFill>
                  <a:schemeClr val="accent3"/>
                </a:solidFill>
              </a:rPr>
              <a:t>anee@seges.dk</a:t>
            </a:r>
            <a:br>
              <a:rPr lang="da-DK" sz="2000" dirty="0" smtClean="0">
                <a:solidFill>
                  <a:schemeClr val="accent3"/>
                </a:solidFill>
              </a:rPr>
            </a:br>
            <a:r>
              <a:rPr lang="da-DK" sz="2000" dirty="0">
                <a:solidFill>
                  <a:schemeClr val="accent3"/>
                </a:solidFill>
              </a:rPr>
              <a:t/>
            </a:r>
            <a:br>
              <a:rPr lang="da-DK" sz="2000" dirty="0">
                <a:solidFill>
                  <a:schemeClr val="accent3"/>
                </a:solidFill>
              </a:rPr>
            </a:br>
            <a:r>
              <a:rPr lang="da-DK" sz="2000" dirty="0" smtClean="0">
                <a:solidFill>
                  <a:schemeClr val="accent3"/>
                </a:solidFill>
              </a:rPr>
              <a:t>www.instagram.com/conservewhatyoulove</a:t>
            </a:r>
            <a:endParaRPr lang="da-DK" sz="2000" dirty="0">
              <a:solidFill>
                <a:schemeClr val="accent3"/>
              </a:solidFill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13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0909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2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  <p:pic>
        <p:nvPicPr>
          <p:cNvPr id="4098" name="Picture 2" descr="https://scontent.xx.fbcdn.net/t31.0-8/13227792_10157154291860727_8974948599485577805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10197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content.xx.fbcdn.net/t31.0-8/13247776_10157154291345727_575211880148540621_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t="8561" r="26756"/>
          <a:stretch/>
        </p:blipFill>
        <p:spPr bwMode="auto">
          <a:xfrm>
            <a:off x="7092280" y="4616576"/>
            <a:ext cx="1727201" cy="16459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7092279" y="4596698"/>
            <a:ext cx="1727201" cy="16459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forbindelse 7"/>
          <p:cNvCxnSpPr/>
          <p:nvPr/>
        </p:nvCxnSpPr>
        <p:spPr>
          <a:xfrm>
            <a:off x="5940152" y="4869160"/>
            <a:ext cx="1152128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kstboks 10"/>
          <p:cNvSpPr txBox="1"/>
          <p:nvPr/>
        </p:nvSpPr>
        <p:spPr>
          <a:xfrm>
            <a:off x="609600" y="6486797"/>
            <a:ext cx="170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i="1" dirty="0" smtClean="0"/>
              <a:t>Fotos: Anne Eskildsen</a:t>
            </a:r>
            <a:endParaRPr lang="da-DK" sz="1200" i="1" dirty="0"/>
          </a:p>
        </p:txBody>
      </p:sp>
    </p:spTree>
    <p:extLst>
      <p:ext uri="{BB962C8B-B14F-4D97-AF65-F5344CB8AC3E}">
        <p14:creationId xmlns:p14="http://schemas.microsoft.com/office/powerpoint/2010/main" val="29414835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1031304" y="-99392"/>
            <a:ext cx="8077200" cy="1143000"/>
          </a:xfrm>
        </p:spPr>
        <p:txBody>
          <a:bodyPr/>
          <a:lstStyle/>
          <a:p>
            <a:r>
              <a:rPr lang="da-DK" dirty="0" smtClean="0"/>
              <a:t>Naturens uendelige dimensioner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3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  <p:pic>
        <p:nvPicPr>
          <p:cNvPr id="9" name="Picture 11" descr="C:\Users\ANEE\Dropbox\Photos\IMG_20150514_1516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977">
            <a:off x="1940236" y="1566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NEE\Dropbox\Photos\20141026133921__MG_21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369"/>
          <a:stretch/>
        </p:blipFill>
        <p:spPr bwMode="auto">
          <a:xfrm rot="185708">
            <a:off x="1901453" y="5079306"/>
            <a:ext cx="179902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:\Users\ANEE\Dropbox\Photos\a\2016-04-19 09.22.10 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1739" r="20000"/>
          <a:stretch/>
        </p:blipFill>
        <p:spPr bwMode="auto">
          <a:xfrm rot="21193543">
            <a:off x="1811811" y="3337106"/>
            <a:ext cx="179800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C:\Users\ANEE\Dropbox\Photos\20141026133019__MG_21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r="14272"/>
          <a:stretch/>
        </p:blipFill>
        <p:spPr bwMode="auto">
          <a:xfrm>
            <a:off x="1935607" y="1543981"/>
            <a:ext cx="180844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NEE\Dropbox\Photos\a\_MG_6260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t="5163" r="13368"/>
          <a:stretch/>
        </p:blipFill>
        <p:spPr bwMode="auto">
          <a:xfrm rot="20710207">
            <a:off x="5624736" y="4964536"/>
            <a:ext cx="180412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NEE\Dropbox\Photos\20150517135018__MG_250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9" t="387" r="19456" b="-1"/>
          <a:stretch/>
        </p:blipFill>
        <p:spPr bwMode="auto">
          <a:xfrm rot="295191">
            <a:off x="5628201" y="3417732"/>
            <a:ext cx="179719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NEE\Dropbox\Photos\20150729114317__MG_381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r="2"/>
          <a:stretch/>
        </p:blipFill>
        <p:spPr bwMode="auto">
          <a:xfrm rot="21020278">
            <a:off x="-8687" y="5015692"/>
            <a:ext cx="18060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NEE\Dropbox\Photos\IMG_20150522_19334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857">
            <a:off x="3847917" y="1566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NEE\Dropbox\Photos\a\IMG_20150814_2240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776">
            <a:off x="3755065" y="154398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NEE\Dropbox\Photos\IMG_20150804_23072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813">
            <a:off x="3789875" y="327098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ANEE\Dropbox\Photos\a\IMG_20150505_09472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859">
            <a:off x="3806679" y="501039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NEE\Dropbox\Photos\2014-05-29 10.59.58 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9" r="7387" b="15955"/>
          <a:stretch/>
        </p:blipFill>
        <p:spPr bwMode="auto">
          <a:xfrm rot="20962033">
            <a:off x="5610920" y="1848348"/>
            <a:ext cx="176921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NEE\Dropbox\Photos\2014-08-23 07.55.09 1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4" b="11488"/>
          <a:stretch/>
        </p:blipFill>
        <p:spPr bwMode="auto">
          <a:xfrm>
            <a:off x="5665600" y="16930"/>
            <a:ext cx="1800000" cy="18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NEE\Dropbox\Photos\2014-04-26 03.51.49 1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r="20854"/>
          <a:stretch/>
        </p:blipFill>
        <p:spPr bwMode="auto">
          <a:xfrm rot="231510">
            <a:off x="-52171" y="3378860"/>
            <a:ext cx="178462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ANEE\Dropbox\Photos\2014-07-01 11.42.47 1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4" b="14507"/>
          <a:stretch/>
        </p:blipFill>
        <p:spPr bwMode="auto">
          <a:xfrm rot="21355703">
            <a:off x="-5662" y="4682"/>
            <a:ext cx="1800000" cy="17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ANEE\Dropbox\Photos\2014-05-07 07.43.21 1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2" b="13422"/>
          <a:stretch/>
        </p:blipFill>
        <p:spPr bwMode="auto">
          <a:xfrm rot="20806737">
            <a:off x="78584" y="1593912"/>
            <a:ext cx="1800000" cy="186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ANEE\Dropbox\Photos\a\received_10153198718176313.jpe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1"/>
          <a:stretch/>
        </p:blipFill>
        <p:spPr bwMode="auto">
          <a:xfrm>
            <a:off x="7437812" y="2420382"/>
            <a:ext cx="1800000" cy="180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C:\Users\ANEE\Dropbox\Photos\a\20160414_172859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18453" r="-104" b="24179"/>
          <a:stretch/>
        </p:blipFill>
        <p:spPr bwMode="auto">
          <a:xfrm rot="699261">
            <a:off x="7361780" y="4198909"/>
            <a:ext cx="1800000" cy="18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NEE\Dropbox\Photos\IMG_20140915_17175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160">
            <a:off x="7386284" y="54755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kstboks 23"/>
          <p:cNvSpPr txBox="1"/>
          <p:nvPr/>
        </p:nvSpPr>
        <p:spPr>
          <a:xfrm>
            <a:off x="609600" y="6486797"/>
            <a:ext cx="170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i="1" dirty="0" smtClean="0"/>
              <a:t>Fotos: Anne Eskildsen</a:t>
            </a:r>
            <a:endParaRPr lang="da-DK" sz="1200" i="1" dirty="0"/>
          </a:p>
        </p:txBody>
      </p:sp>
    </p:spTree>
    <p:extLst>
      <p:ext uri="{BB962C8B-B14F-4D97-AF65-F5344CB8AC3E}">
        <p14:creationId xmlns:p14="http://schemas.microsoft.com/office/powerpoint/2010/main" val="1146414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”Et træ”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4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  <p:pic>
        <p:nvPicPr>
          <p:cNvPr id="1026" name="Picture 2" descr="C:\Users\ANEE\Dropbox\Photos\a\20160318183906__MG_60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/>
          <a:stretch/>
        </p:blipFill>
        <p:spPr bwMode="auto">
          <a:xfrm>
            <a:off x="2988704" y="14606"/>
            <a:ext cx="3617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Lige forbindelse 11"/>
          <p:cNvCxnSpPr>
            <a:endCxn id="14" idx="3"/>
          </p:cNvCxnSpPr>
          <p:nvPr/>
        </p:nvCxnSpPr>
        <p:spPr>
          <a:xfrm flipH="1">
            <a:off x="2098373" y="1412776"/>
            <a:ext cx="2699252" cy="9955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ktangel 13"/>
          <p:cNvSpPr/>
          <p:nvPr/>
        </p:nvSpPr>
        <p:spPr>
          <a:xfrm>
            <a:off x="442189" y="2060848"/>
            <a:ext cx="1656184" cy="694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En eg!</a:t>
            </a:r>
            <a:endParaRPr lang="da-DK" dirty="0">
              <a:solidFill>
                <a:schemeClr val="tx1"/>
              </a:solidFill>
            </a:endParaRPr>
          </a:p>
        </p:txBody>
      </p:sp>
      <p:cxnSp>
        <p:nvCxnSpPr>
          <p:cNvPr id="19" name="Lige forbindelse 18"/>
          <p:cNvCxnSpPr/>
          <p:nvPr/>
        </p:nvCxnSpPr>
        <p:spPr>
          <a:xfrm flipH="1" flipV="1">
            <a:off x="2375091" y="3582586"/>
            <a:ext cx="2422534" cy="12145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ktangel 19"/>
          <p:cNvSpPr/>
          <p:nvPr/>
        </p:nvSpPr>
        <p:spPr>
          <a:xfrm>
            <a:off x="711200" y="3214837"/>
            <a:ext cx="1656184" cy="694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Rådne huller</a:t>
            </a:r>
            <a:endParaRPr lang="da-DK" dirty="0">
              <a:solidFill>
                <a:schemeClr val="tx1"/>
              </a:solidFill>
            </a:endParaRPr>
          </a:p>
        </p:txBody>
      </p:sp>
      <p:cxnSp>
        <p:nvCxnSpPr>
          <p:cNvPr id="24" name="Lige forbindelse 23"/>
          <p:cNvCxnSpPr>
            <a:stCxn id="25" idx="1"/>
          </p:cNvCxnSpPr>
          <p:nvPr/>
        </p:nvCxnSpPr>
        <p:spPr>
          <a:xfrm flipH="1" flipV="1">
            <a:off x="5645940" y="2174646"/>
            <a:ext cx="1448036" cy="1191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ktangel 24"/>
          <p:cNvSpPr/>
          <p:nvPr/>
        </p:nvSpPr>
        <p:spPr>
          <a:xfrm>
            <a:off x="7093976" y="1946318"/>
            <a:ext cx="1656184" cy="694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Døde grene</a:t>
            </a:r>
            <a:endParaRPr lang="da-DK" dirty="0">
              <a:solidFill>
                <a:schemeClr val="tx1"/>
              </a:solidFill>
            </a:endParaRPr>
          </a:p>
        </p:txBody>
      </p:sp>
      <p:cxnSp>
        <p:nvCxnSpPr>
          <p:cNvPr id="28" name="Lige forbindelse 27"/>
          <p:cNvCxnSpPr>
            <a:endCxn id="29" idx="3"/>
          </p:cNvCxnSpPr>
          <p:nvPr/>
        </p:nvCxnSpPr>
        <p:spPr>
          <a:xfrm flipH="1">
            <a:off x="2406283" y="5085184"/>
            <a:ext cx="2741781" cy="5521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ktangel 28"/>
          <p:cNvSpPr/>
          <p:nvPr/>
        </p:nvSpPr>
        <p:spPr>
          <a:xfrm>
            <a:off x="750099" y="5289831"/>
            <a:ext cx="1656184" cy="694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Løs bark</a:t>
            </a:r>
            <a:endParaRPr lang="da-DK" dirty="0">
              <a:solidFill>
                <a:schemeClr val="tx1"/>
              </a:solidFill>
            </a:endParaRPr>
          </a:p>
        </p:txBody>
      </p:sp>
      <p:cxnSp>
        <p:nvCxnSpPr>
          <p:cNvPr id="32" name="Lige forbindelse 31"/>
          <p:cNvCxnSpPr>
            <a:stCxn id="33" idx="1"/>
          </p:cNvCxnSpPr>
          <p:nvPr/>
        </p:nvCxnSpPr>
        <p:spPr>
          <a:xfrm flipH="1">
            <a:off x="5220072" y="3774931"/>
            <a:ext cx="1792186" cy="2301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ktangel 32"/>
          <p:cNvSpPr/>
          <p:nvPr/>
        </p:nvSpPr>
        <p:spPr>
          <a:xfrm>
            <a:off x="7012258" y="3427449"/>
            <a:ext cx="1810544" cy="694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V</a:t>
            </a:r>
            <a:r>
              <a:rPr lang="da-DK" dirty="0" smtClean="0">
                <a:solidFill>
                  <a:schemeClr val="tx1"/>
                </a:solidFill>
              </a:rPr>
              <a:t>andsamlinger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5" name="Tekstboks 14"/>
          <p:cNvSpPr txBox="1"/>
          <p:nvPr/>
        </p:nvSpPr>
        <p:spPr>
          <a:xfrm>
            <a:off x="609600" y="6486797"/>
            <a:ext cx="1706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i="1" dirty="0" smtClean="0"/>
              <a:t>Fotos: Anne Eskildsen</a:t>
            </a:r>
            <a:endParaRPr lang="da-DK" sz="1200" i="1" dirty="0"/>
          </a:p>
        </p:txBody>
      </p:sp>
      <p:pic>
        <p:nvPicPr>
          <p:cNvPr id="5122" name="Picture 2" descr="C:\Users\ANEE\Dropbox\Photos\a\20160318181532__MG_60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17571" r="7934" b="28609"/>
          <a:stretch/>
        </p:blipFill>
        <p:spPr bwMode="auto">
          <a:xfrm>
            <a:off x="6773415" y="4620468"/>
            <a:ext cx="2288229" cy="21957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6768142" y="4620468"/>
            <a:ext cx="2293502" cy="21957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1" name="Lige forbindelse 20"/>
          <p:cNvCxnSpPr>
            <a:stCxn id="5122" idx="2"/>
          </p:cNvCxnSpPr>
          <p:nvPr/>
        </p:nvCxnSpPr>
        <p:spPr>
          <a:xfrm flipH="1" flipV="1">
            <a:off x="5228987" y="5287002"/>
            <a:ext cx="1544428" cy="4313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862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5" grpId="0" animBg="1"/>
      <p:bldP spid="29" grpId="0" animBg="1"/>
      <p:bldP spid="3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”En Eng”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5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  <p:pic>
        <p:nvPicPr>
          <p:cNvPr id="2050" name="Picture 2" descr="C:\Users\ANEE\Dropbox\Photos\2014-08-18 02.02.01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t="89" r="2531" b="-89"/>
          <a:stretch/>
        </p:blipFill>
        <p:spPr bwMode="auto">
          <a:xfrm>
            <a:off x="2699792" y="251557"/>
            <a:ext cx="6264696" cy="425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NEE\Dropbox\Photos\a\2015-08-05 09.41.43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08820"/>
            <a:ext cx="18002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Lige forbindelse 5"/>
          <p:cNvCxnSpPr/>
          <p:nvPr/>
        </p:nvCxnSpPr>
        <p:spPr>
          <a:xfrm flipH="1">
            <a:off x="2267744" y="3284984"/>
            <a:ext cx="2160240" cy="12241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ktangel 6"/>
          <p:cNvSpPr/>
          <p:nvPr/>
        </p:nvSpPr>
        <p:spPr>
          <a:xfrm>
            <a:off x="467544" y="3608820"/>
            <a:ext cx="1800200" cy="27003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Picture 4" descr="Hedepletvinge  Euphydryas aurinia. Lundby Hede, Himmerland, Jjylland. d. 4 Juni 2011. Fotograf: Lars Anders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/>
          <a:stretch/>
        </p:blipFill>
        <p:spPr bwMode="auto">
          <a:xfrm>
            <a:off x="3389017" y="4581128"/>
            <a:ext cx="2256474" cy="21602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Lige forbindelse 13"/>
          <p:cNvCxnSpPr/>
          <p:nvPr/>
        </p:nvCxnSpPr>
        <p:spPr>
          <a:xfrm flipH="1" flipV="1">
            <a:off x="2267745" y="5085185"/>
            <a:ext cx="1121272" cy="5040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3389017" y="4581128"/>
            <a:ext cx="2256474" cy="216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1" name="Lige forbindelse 20"/>
          <p:cNvCxnSpPr>
            <a:endCxn id="22" idx="3"/>
          </p:cNvCxnSpPr>
          <p:nvPr/>
        </p:nvCxnSpPr>
        <p:spPr>
          <a:xfrm flipH="1">
            <a:off x="2098373" y="1772816"/>
            <a:ext cx="1177483" cy="6355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ktangel 21"/>
          <p:cNvSpPr/>
          <p:nvPr/>
        </p:nvSpPr>
        <p:spPr>
          <a:xfrm>
            <a:off x="442189" y="2060848"/>
            <a:ext cx="1656184" cy="694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Djævelsbid!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5" name="Tekstboks 14"/>
          <p:cNvSpPr txBox="1"/>
          <p:nvPr/>
        </p:nvSpPr>
        <p:spPr>
          <a:xfrm>
            <a:off x="609600" y="6486797"/>
            <a:ext cx="2784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i="1" dirty="0" smtClean="0"/>
              <a:t>Fotos: Anne Eskildsen, Lars Andersen</a:t>
            </a:r>
            <a:endParaRPr lang="da-DK" sz="1200" i="1" dirty="0"/>
          </a:p>
        </p:txBody>
      </p:sp>
    </p:spTree>
    <p:extLst>
      <p:ext uri="{BB962C8B-B14F-4D97-AF65-F5344CB8AC3E}">
        <p14:creationId xmlns:p14="http://schemas.microsoft.com/office/powerpoint/2010/main" val="2785372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>
          <a:xfrm>
            <a:off x="539552" y="332656"/>
            <a:ext cx="8077200" cy="227194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i="1" dirty="0" smtClean="0">
                <a:solidFill>
                  <a:schemeClr val="bg1"/>
                </a:solidFill>
              </a:rPr>
              <a:t>“</a:t>
            </a:r>
            <a:r>
              <a:rPr lang="en-US" sz="3200" i="1" dirty="0">
                <a:solidFill>
                  <a:schemeClr val="bg1"/>
                </a:solidFill>
              </a:rPr>
              <a:t>In the end, we will conserve only what we love; we will love only what we understand and we will understand only what we are taught.”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6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  <p:pic>
        <p:nvPicPr>
          <p:cNvPr id="8194" name="Picture 2" descr="http://www.fugleognatur.dk/images/kort/7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3419872" cy="24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3545023" y="6486955"/>
            <a:ext cx="3508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i="1" dirty="0"/>
              <a:t>Kilde: </a:t>
            </a:r>
            <a:r>
              <a:rPr lang="da-DK" sz="1200" i="1" dirty="0">
                <a:hlinkClick r:id="rId4"/>
              </a:rPr>
              <a:t>www.fugleognatur.dk</a:t>
            </a:r>
            <a:r>
              <a:rPr lang="da-DK" sz="1200" i="1" dirty="0"/>
              <a:t>, foto: Anne Eskildsen</a:t>
            </a:r>
          </a:p>
        </p:txBody>
      </p:sp>
    </p:spTree>
    <p:extLst>
      <p:ext uri="{BB962C8B-B14F-4D97-AF65-F5344CB8AC3E}">
        <p14:creationId xmlns:p14="http://schemas.microsoft.com/office/powerpoint/2010/main" val="347088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7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  <p:pic>
        <p:nvPicPr>
          <p:cNvPr id="7170" name="Picture 2" descr="https://scontent-arn2-1.xx.fbcdn.net/v/t1.0-9/12299122_10208328999361422_6662707998175819830_n.jpg?oh=b2b5007ed51004c6cf46ecac7a9882a6&amp;oe=57CCE6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55" y="723169"/>
            <a:ext cx="622149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609600" y="6486797"/>
            <a:ext cx="4931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i="1" dirty="0" smtClean="0"/>
              <a:t>Kilde: Morten DD Hansen. Fotos: morten DD Hansen, Anne Eskildsen</a:t>
            </a:r>
            <a:endParaRPr lang="da-DK" sz="1200" i="1" dirty="0"/>
          </a:p>
        </p:txBody>
      </p:sp>
      <p:pic>
        <p:nvPicPr>
          <p:cNvPr id="1026" name="Picture 2" descr="https://scontent.xx.fbcdn.net/t31.0-8/13247776_10157154291345727_575211880148540621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t="8561" r="26756"/>
          <a:stretch/>
        </p:blipFill>
        <p:spPr bwMode="auto">
          <a:xfrm>
            <a:off x="372887" y="4342754"/>
            <a:ext cx="1727201" cy="16459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>
            <a:off x="372887" y="4342754"/>
            <a:ext cx="1727201" cy="16459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forbindelse 7"/>
          <p:cNvCxnSpPr/>
          <p:nvPr/>
        </p:nvCxnSpPr>
        <p:spPr>
          <a:xfrm>
            <a:off x="5160829" y="4117031"/>
            <a:ext cx="779323" cy="15442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376" y="-243408"/>
            <a:ext cx="8077200" cy="1143000"/>
          </a:xfrm>
        </p:spPr>
        <p:txBody>
          <a:bodyPr/>
          <a:lstStyle/>
          <a:p>
            <a:r>
              <a:rPr lang="da-DK" dirty="0" smtClean="0"/>
              <a:t>Byer har stort natur-potentiale!</a:t>
            </a:r>
            <a:endParaRPr lang="da-DK" dirty="0"/>
          </a:p>
        </p:txBody>
      </p:sp>
      <p:cxnSp>
        <p:nvCxnSpPr>
          <p:cNvPr id="17" name="Lige pilforbindelse 16"/>
          <p:cNvCxnSpPr/>
          <p:nvPr/>
        </p:nvCxnSpPr>
        <p:spPr>
          <a:xfrm>
            <a:off x="6876256" y="4949688"/>
            <a:ext cx="0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https://scontent-arn2-1.xx.fbcdn.net/t31.0-8/11222261_10207945380691195_8442362540761733543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5" y="1412776"/>
            <a:ext cx="4829344" cy="27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ktangel 20"/>
          <p:cNvSpPr/>
          <p:nvPr/>
        </p:nvSpPr>
        <p:spPr>
          <a:xfrm>
            <a:off x="331485" y="1412776"/>
            <a:ext cx="4829344" cy="27042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5" name="Lige forbindelse 24"/>
          <p:cNvCxnSpPr/>
          <p:nvPr/>
        </p:nvCxnSpPr>
        <p:spPr>
          <a:xfrm flipH="1">
            <a:off x="1679376" y="3068960"/>
            <a:ext cx="1066781" cy="1368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9026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8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  <p:pic>
        <p:nvPicPr>
          <p:cNvPr id="5122" name="Picture 2" descr="https://scontent-arn2-1.xx.fbcdn.net/v/l/t1.0-9/10408595_676908209047676_8942757061604025468_n.jpg?oh=13223097c99e09cc4568ce6a1b0a0152&amp;oe=57D6F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816" y="260648"/>
            <a:ext cx="4829840" cy="319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content-arn2-1.xx.fbcdn.net/v/t1.0-9/10553338_10204403194138745_8457618334811685800_n.jpg?oh=ff6cc2cd5ad8d5b29eb8424281cbeea4&amp;oe=57D53A4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11" y="738935"/>
            <a:ext cx="3788234" cy="568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boks 12"/>
          <p:cNvSpPr txBox="1"/>
          <p:nvPr/>
        </p:nvSpPr>
        <p:spPr>
          <a:xfrm>
            <a:off x="609600" y="6486797"/>
            <a:ext cx="3028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i="1" dirty="0" smtClean="0"/>
              <a:t>Fotos: Morten DD Hansen, Lars Brøndum</a:t>
            </a:r>
            <a:endParaRPr lang="da-DK" sz="1200" i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3900" y="-171400"/>
            <a:ext cx="8077200" cy="1143000"/>
          </a:xfrm>
        </p:spPr>
        <p:txBody>
          <a:bodyPr/>
          <a:lstStyle/>
          <a:p>
            <a:r>
              <a:rPr lang="da-DK" dirty="0" smtClean="0"/>
              <a:t>‘</a:t>
            </a:r>
            <a:r>
              <a:rPr lang="da-DK" dirty="0" err="1" smtClean="0"/>
              <a:t>Infranatuur</a:t>
            </a:r>
            <a:r>
              <a:rPr lang="da-DK" dirty="0" smtClean="0"/>
              <a:t>’</a:t>
            </a:r>
            <a:endParaRPr lang="da-DK" dirty="0"/>
          </a:p>
        </p:txBody>
      </p:sp>
      <p:pic>
        <p:nvPicPr>
          <p:cNvPr id="14" name="Picture 2" descr="https://scontent-arn2-1.xx.fbcdn.net/t31.0-8/11017451_10207773006101938_1458776469238007097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816" y="3517641"/>
            <a:ext cx="4829840" cy="3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578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scontent-arn2-1.xx.fbcdn.net/hphotos-xta1/v/t1.0-9/11009173_10155442592475727_3751406889988332635_n.jpg?oh=17da220f7eef288d16fdea814a236775&amp;oe=576EC83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84932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dias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9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13453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EGES 1 - AKM">
      <a:dk1>
        <a:srgbClr val="000000"/>
      </a:dk1>
      <a:lt1>
        <a:sysClr val="window" lastClr="FFFFFF"/>
      </a:lt1>
      <a:dk2>
        <a:srgbClr val="09562C"/>
      </a:dk2>
      <a:lt2>
        <a:srgbClr val="E7E5DB"/>
      </a:lt2>
      <a:accent1>
        <a:srgbClr val="076471"/>
      </a:accent1>
      <a:accent2>
        <a:srgbClr val="C8C7B2"/>
      </a:accent2>
      <a:accent3>
        <a:srgbClr val="9DDCF9"/>
      </a:accent3>
      <a:accent4>
        <a:srgbClr val="7C9877"/>
      </a:accent4>
      <a:accent5>
        <a:srgbClr val="338291"/>
      </a:accent5>
      <a:accent6>
        <a:srgbClr val="E95D0F"/>
      </a:accent6>
      <a:hlink>
        <a:srgbClr val="7DA3AD"/>
      </a:hlink>
      <a:folHlink>
        <a:srgbClr val="E95D0F"/>
      </a:folHlink>
    </a:clrScheme>
    <a:fontScheme name="SE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SEGES.potx" id="{A1D754C6-402D-413A-B882-45D1C0F8DB71}" vid="{754D3CC7-479D-4DD6-BE6C-4D8BBBD5E07F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VFL 1">
      <a:dk1>
        <a:srgbClr val="3F3F3F"/>
      </a:dk1>
      <a:lt1>
        <a:sysClr val="window" lastClr="FFFFFF"/>
      </a:lt1>
      <a:dk2>
        <a:srgbClr val="09562C"/>
      </a:dk2>
      <a:lt2>
        <a:srgbClr val="C8C7B2"/>
      </a:lt2>
      <a:accent1>
        <a:srgbClr val="09562C"/>
      </a:accent1>
      <a:accent2>
        <a:srgbClr val="D0C22B"/>
      </a:accent2>
      <a:accent3>
        <a:srgbClr val="C8C7B2"/>
      </a:accent3>
      <a:accent4>
        <a:srgbClr val="000000"/>
      </a:accent4>
      <a:accent5>
        <a:srgbClr val="9DDCF9"/>
      </a:accent5>
      <a:accent6>
        <a:srgbClr val="E95D0F"/>
      </a:accent6>
      <a:hlink>
        <a:srgbClr val="09562C"/>
      </a:hlink>
      <a:folHlink>
        <a:srgbClr val="09562C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ynamicPublishingContent11 xmlns="http://schemas.microsoft.com/sharepoint/v3" xsi:nil="true"/>
    <DynamicPublishingContent14 xmlns="http://schemas.microsoft.com/sharepoint/v3" xsi:nil="true"/>
    <Bevillingsgivere xmlns="80c39a68-201e-4dfa-95c8-2b98e8cb9f48" xsi:nil="true"/>
    <IsHiddenFromRollup xmlns="80c39a68-201e-4dfa-95c8-2b98e8cb9f48">0</IsHiddenFromRollup>
    <PublishingRollupImage xmlns="http://schemas.microsoft.com/sharepoint/v3" xsi:nil="true"/>
    <WebInfoSubjects xmlns="80c39a68-201e-4dfa-95c8-2b98e8cb9f48" xsi:nil="true"/>
    <Revisionsdato xmlns="5aa14257-579e-4a1f-bbbb-3c8dd7393476">2016-09-16T12:30:00+00:00</Revisionsdato>
    <DynamicPublishingContent5 xmlns="http://schemas.microsoft.com/sharepoint/v3" xsi:nil="true"/>
    <DynamicPublishingContent12 xmlns="http://schemas.microsoft.com/sharepoint/v3" xsi:nil="true"/>
    <PublishingContactEmail xmlns="http://schemas.microsoft.com/sharepoint/v3" xsi:nil="true"/>
    <HeaderStyleDefinitions xmlns="http://schemas.microsoft.com/sharepoint/v3" xsi:nil="true"/>
    <Rettighedsgruppe xmlns="80c39a68-201e-4dfa-95c8-2b98e8cb9f48">1</Rettighedsgruppe>
    <Afsender xmlns="80c39a68-201e-4dfa-95c8-2b98e8cb9f48">2</Afsender>
    <Arkiveringsdato xmlns="80c39a68-201e-4dfa-95c8-2b98e8cb9f48">2099-12-31T23:00:00+00:00</Arkiveringsdato>
    <DynamicPublishingContent4 xmlns="http://schemas.microsoft.com/sharepoint/v3" xsi:nil="true"/>
    <HitCount xmlns="80c39a68-201e-4dfa-95c8-2b98e8cb9f48">0</HitCount>
    <WebInfoLawCodes xmlns="80c39a68-201e-4dfa-95c8-2b98e8cb9f48" xsi:nil="true"/>
    <Skribenter xmlns="5aa14257-579e-4a1f-bbbb-3c8dd7393476">
      <UserInfo>
        <DisplayName/>
        <AccountId xsi:nil="true"/>
        <AccountType/>
      </UserInfo>
    </Skribenter>
    <PublishingVariationRelationshipLinkFieldID xmlns="http://schemas.microsoft.com/sharepoint/v3">
      <Url xsi:nil="true"/>
      <Description xsi:nil="true"/>
    </PublishingVariationRelationshipLinkFieldID>
    <PublishingPageContent xmlns="http://schemas.microsoft.com/sharepoint/v3" xsi:nil="true"/>
    <DynamicPublishingContent7 xmlns="http://schemas.microsoft.com/sharepoint/v3" xsi:nil="true"/>
    <DynamicPublishingContent6 xmlns="http://schemas.microsoft.com/sharepoint/v3" xsi:nil="true"/>
    <Bekraeftelsesdato xmlns="5aa14257-579e-4a1f-bbbb-3c8dd7393476">2016-09-16T12:30:00+00:00</Bekraeftelsesdato>
    <DynamicPublishingContent1 xmlns="http://schemas.microsoft.com/sharepoint/v3" xsi:nil="true"/>
    <Projekter xmlns="80c39a68-201e-4dfa-95c8-2b98e8cb9f48" xsi:nil="true"/>
    <DynamicPublishingContent13 xmlns="http://schemas.microsoft.com/sharepoint/v3" xsi:nil="true"/>
    <FinanceYear xmlns="80c39a68-201e-4dfa-95c8-2b98e8cb9f48">2016</FinanceYear>
    <Afrapportering xmlns="80c39a68-201e-4dfa-95c8-2b98e8cb9f48">77;#Naturen i landbruget – og landbruget i naturen</Afrapportering>
    <PublishingVariationGroupID xmlns="http://schemas.microsoft.com/sharepoint/v3" xsi:nil="true"/>
    <ArticleStartDate xmlns="http://schemas.microsoft.com/sharepoint/v3">2016-09-16T12:35:54+00:00</ArticleStartDate>
    <Ansvarligafdeling xmlns="80c39a68-201e-4dfa-95c8-2b98e8cb9f48">33</Ansvarligafdeling>
    <Listekode xmlns="5aa14257-579e-4a1f-bbbb-3c8dd7393476" xsi:nil="true"/>
    <DynamicPublishingContent0 xmlns="http://schemas.microsoft.com/sharepoint/v3" xsi:nil="true"/>
    <ArticleByLine xmlns="http://schemas.microsoft.com/sharepoint/v3" xsi:nil="true"/>
    <PublishingImageCaption xmlns="http://schemas.microsoft.com/sharepoint/v3" xsi:nil="true"/>
    <Forfattere xmlns="5aa14257-579e-4a1f-bbbb-3c8dd7393476">
      <UserInfo>
        <DisplayName>i:0e.t|dlbr idp|001anee@prod.dli</DisplayName>
        <AccountId>45456</AccountId>
        <AccountType/>
      </UserInfo>
    </Forfattere>
    <DynamicPublishingContent3 xmlns="http://schemas.microsoft.com/sharepoint/v3" xsi:nil="true"/>
    <Sorteringsorden xmlns="5aa14257-579e-4a1f-bbbb-3c8dd7393476" xsi:nil="true"/>
    <GammelURL xmlns="80c39a68-201e-4dfa-95c8-2b98e8cb9f48" xsi:nil="true"/>
    <Audience xmlns="http://schemas.microsoft.com/sharepoint/v3" xsi:nil="true"/>
    <PublishingPageImage xmlns="http://schemas.microsoft.com/sharepoint/v3" xsi:nil="true"/>
    <DynamicPublishingContent2 xmlns="http://schemas.microsoft.com/sharepoint/v3" xsi:nil="true"/>
    <SummaryLinks xmlns="http://schemas.microsoft.com/sharepoint/v3">&lt;div title="_schemaversion" id="_3"&gt;
  &lt;div title="_view"&gt;
    &lt;span title="_columns"&gt;1&lt;/span&gt;
    &lt;span title="_linkstyle"&gt;&lt;/span&gt;
    &lt;span title="_groupstyle"&gt;&lt;/span&gt;
  &lt;/div&gt;
&lt;/div&gt;</SummaryLinks>
    <TaksonomiTaxHTField0 xmlns="80c39a68-201e-4dfa-95c8-2b98e8cb9f48">
      <Terms xmlns="http://schemas.microsoft.com/office/infopath/2007/PartnerControls"/>
    </TaksonomiTaxHTField0>
    <PublishingExpirationDate xmlns="http://schemas.microsoft.com/sharepoint/v3" xsi:nil="true"/>
    <Ingen_x0020_besked_x0020_ved_x0020_arkivering xmlns="80c39a68-201e-4dfa-95c8-2b98e8cb9f48">false</Ingen_x0020_besked_x0020_ved_x0020_arkivering>
    <PublishingContactPicture xmlns="http://schemas.microsoft.com/sharepoint/v3">
      <Url xsi:nil="true"/>
      <Description xsi:nil="true"/>
    </PublishingContactPicture>
    <Informationsserie xmlns="5aa14257-579e-4a1f-bbbb-3c8dd7393476" xsi:nil="true"/>
    <PublishingStartDate xmlns="http://schemas.microsoft.com/sharepoint/v3" xsi:nil="true"/>
    <Kontaktpersoner xmlns="5aa14257-579e-4a1f-bbbb-3c8dd7393476">
      <UserInfo>
        <DisplayName/>
        <AccountId xsi:nil="true"/>
        <AccountType/>
      </UserInfo>
    </Kontaktpersoner>
    <DynamicPublishingContent9 xmlns="http://schemas.microsoft.com/sharepoint/v3" xsi:nil="true"/>
    <DynamicPublishingContent10 xmlns="http://schemas.microsoft.com/sharepoint/v3" xsi:nil="true"/>
    <PublishingContact xmlns="http://schemas.microsoft.com/sharepoint/v3">
      <UserInfo>
        <DisplayName/>
        <AccountId xsi:nil="true"/>
        <AccountType/>
      </UserInfo>
    </PublishingContact>
    <PublishingContactName xmlns="http://schemas.microsoft.com/sharepoint/v3" xsi:nil="true"/>
    <Noegleord xmlns="5aa14257-579e-4a1f-bbbb-3c8dd7393476" xsi:nil="true"/>
    <HideInRollups xmlns="80c39a68-201e-4dfa-95c8-2b98e8cb9f48">false</HideInRollups>
    <NetSkabelonValue xmlns="80c39a68-201e-4dfa-95c8-2b98e8cb9f48" xsi:nil="true"/>
    <PermalinkID xmlns="80c39a68-201e-4dfa-95c8-2b98e8cb9f48">ed0d3896-4463-4a4b-b4d0-804c7d9bb13a</PermalinkID>
    <WebInfoMultiSelect xmlns="80c39a68-201e-4dfa-95c8-2b98e8cb9f48" xsi:nil="true"/>
    <DynamicPublishingContent8 xmlns="http://schemas.microsoft.com/sharepoint/v3" xsi:nil="true"/>
    <EnclosureFor xmlns="80c39a68-201e-4dfa-95c8-2b98e8cb9f48">
      <Url xsi:nil="true"/>
      <Description xsi:nil="true"/>
    </EnclosureFor>
    <TaxCatchAll xmlns="303eeafb-7dff-46db-9396-e9c651f530ea"/>
    <Comments xmlns="http://schemas.microsoft.com/sharepoint/v3">Naturmødet er en årlig national event om og i naturen. Her mødes fagfolk, naturelskere og meningsdannere. Sammen sætter de dagsordenen for naturdebatten i Danmark. 
Præsentation ved Anne Eskildsen SEGES, Planter &amp; Miljø.</Comments>
    <Nummer xmlns="5aa14257-579e-4a1f-bbbb-3c8dd7393476" xsi:nil="true"/>
    <_dlc_DocId xmlns="303eeafb-7dff-46db-9396-e9c651f530ea">LBINFO-4314-675</_dlc_DocId>
    <_dlc_DocIdUrl xmlns="303eeafb-7dff-46db-9396-e9c651f530ea">
      <Url>https://sp.landbrugsinfo.dk/Afrapportering/planter_og_miljoe/2016/_layouts/DocIdRedir.aspx?ID=LBINFO-4314-675</Url>
      <Description>LBINFO-4314-675</Description>
    </_dlc_DocIdUrl>
    <ProjectID xmlns="09f6c61c-8a18-4ac3-8223-a06d4f63c55e">X77X</ProjectI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Landbrugsinfo Artikelside" ma:contentTypeID="0x010100C568DB52D9D0A14D9B2FDCC96666E9F2007948130EC3DB064584E219954237AF3900242457EFB8B24247815D688C526CD44D00C26A9DBCB02B5C4DA1F017B836C045C00060750ADE2E6249BABB5C6118FC133DE800B6E1A9893ABA4670B08C14B9C53A30D300CE6514D8A966D94C80A9612C5873ACB9" ma:contentTypeVersion="97" ma:contentTypeDescription="Den primære contenttype der anvendes på Landbrugsinfo" ma:contentTypeScope="" ma:versionID="0573c1fb6a74823461a0816955ccde9a">
  <xsd:schema xmlns:xsd="http://www.w3.org/2001/XMLSchema" xmlns:xs="http://www.w3.org/2001/XMLSchema" xmlns:p="http://schemas.microsoft.com/office/2006/metadata/properties" xmlns:ns1="http://schemas.microsoft.com/sharepoint/v3" xmlns:ns2="80c39a68-201e-4dfa-95c8-2b98e8cb9f48" xmlns:ns3="5aa14257-579e-4a1f-bbbb-3c8dd7393476" xmlns:ns4="303eeafb-7dff-46db-9396-e9c651f530ea" xmlns:ns5="09f6c61c-8a18-4ac3-8223-a06d4f63c55e" targetNamespace="http://schemas.microsoft.com/office/2006/metadata/properties" ma:root="true" ma:fieldsID="27fe65d54d06e33e1e4171bcba305bcc" ns1:_="" ns2:_="" ns3:_="" ns4:_="" ns5:_="">
    <xsd:import namespace="http://schemas.microsoft.com/sharepoint/v3"/>
    <xsd:import namespace="80c39a68-201e-4dfa-95c8-2b98e8cb9f48"/>
    <xsd:import namespace="5aa14257-579e-4a1f-bbbb-3c8dd7393476"/>
    <xsd:import namespace="303eeafb-7dff-46db-9396-e9c651f530ea"/>
    <xsd:import namespace="09f6c61c-8a18-4ac3-8223-a06d4f63c55e"/>
    <xsd:element name="properties">
      <xsd:complexType>
        <xsd:sequence>
          <xsd:element name="documentManagement">
            <xsd:complexType>
              <xsd:all>
                <xsd:element ref="ns1:Comments" minOccurs="0"/>
                <xsd:element ref="ns1:PublishingStartDate" minOccurs="0"/>
                <xsd:element ref="ns1:PublishingExpirationDate" minOccurs="0"/>
                <xsd:element ref="ns1:PublishingContact" minOccurs="0"/>
                <xsd:element ref="ns1:PublishingContactEmail" minOccurs="0"/>
                <xsd:element ref="ns1:PublishingContactName" minOccurs="0"/>
                <xsd:element ref="ns1:PublishingContactPicture" minOccurs="0"/>
                <xsd:element ref="ns1:PublishingPageLayout" minOccurs="0"/>
                <xsd:element ref="ns1:PublishingVariationGroupID" minOccurs="0"/>
                <xsd:element ref="ns1:PublishingVariationRelationshipLinkFieldID" minOccurs="0"/>
                <xsd:element ref="ns1:PublishingRollupImage" minOccurs="0"/>
                <xsd:element ref="ns1:Audience" minOccurs="0"/>
                <xsd:element ref="ns1:PublishingPageImage" minOccurs="0"/>
                <xsd:element ref="ns1:PublishingPageContent" minOccurs="0"/>
                <xsd:element ref="ns1:SummaryLinks" minOccurs="0"/>
                <xsd:element ref="ns1:ArticleByLine" minOccurs="0"/>
                <xsd:element ref="ns1:ArticleStartDate" minOccurs="0"/>
                <xsd:element ref="ns1:PublishingImageCaption" minOccurs="0"/>
                <xsd:element ref="ns1:HeaderStyleDefinitions" minOccurs="0"/>
                <xsd:element ref="ns2:Ansvarligafdeling" minOccurs="0"/>
                <xsd:element ref="ns3:Forfattere" minOccurs="0"/>
                <xsd:element ref="ns2:Rettighedsgruppe"/>
                <xsd:element ref="ns3:Listekode" minOccurs="0"/>
                <xsd:element ref="ns3:Nummer" minOccurs="0"/>
                <xsd:element ref="ns3:Noegleord" minOccurs="0"/>
                <xsd:element ref="ns3:Informationsserie" minOccurs="0"/>
                <xsd:element ref="ns3:Bekraeftelsesdato" minOccurs="0"/>
                <xsd:element ref="ns3:Revisionsdato" minOccurs="0"/>
                <xsd:element ref="ns2:Afsender" minOccurs="0"/>
                <xsd:element ref="ns2:Arkiveringsdato"/>
                <xsd:element ref="ns2:Ingen_x0020_besked_x0020_ved_x0020_arkivering" minOccurs="0"/>
                <xsd:element ref="ns2:HideInRollups" minOccurs="0"/>
                <xsd:element ref="ns2:IsHiddenFromRollup" minOccurs="0"/>
                <xsd:element ref="ns1:DynamicPublishingContent0" minOccurs="0"/>
                <xsd:element ref="ns1:DynamicPublishingContent1" minOccurs="0"/>
                <xsd:element ref="ns1:DynamicPublishingContent2" minOccurs="0"/>
                <xsd:element ref="ns1:DynamicPublishingContent3" minOccurs="0"/>
                <xsd:element ref="ns1:DynamicPublishingContent4" minOccurs="0"/>
                <xsd:element ref="ns1:DynamicPublishingContent5" minOccurs="0"/>
                <xsd:element ref="ns3:Sorteringsorden" minOccurs="0"/>
                <xsd:element ref="ns2:EnclosureFor" minOccurs="0"/>
                <xsd:element ref="ns2:GammelURL" minOccurs="0"/>
                <xsd:element ref="ns2:NetSkabelonValue" minOccurs="0"/>
                <xsd:element ref="ns2:Projekter" minOccurs="0"/>
                <xsd:element ref="ns2:WebInfoSubjects" minOccurs="0"/>
                <xsd:element ref="ns2:HitCount" minOccurs="0"/>
                <xsd:element ref="ns2:PermalinkID" minOccurs="0"/>
                <xsd:element ref="ns2:WebInfoMultiSelect" minOccurs="0"/>
                <xsd:element ref="ns4:_dlc_DocId" minOccurs="0"/>
                <xsd:element ref="ns4:_dlc_DocIdUrl" minOccurs="0"/>
                <xsd:element ref="ns4:_dlc_DocIdPersistId" minOccurs="0"/>
                <xsd:element ref="ns1:DynamicPublishingContent6" minOccurs="0"/>
                <xsd:element ref="ns1:DynamicPublishingContent7" minOccurs="0"/>
                <xsd:element ref="ns1:DynamicPublishingContent8" minOccurs="0"/>
                <xsd:element ref="ns1:DynamicPublishingContent9" minOccurs="0"/>
                <xsd:element ref="ns1:DynamicPublishingContent10" minOccurs="0"/>
                <xsd:element ref="ns1:DynamicPublishingContent11" minOccurs="0"/>
                <xsd:element ref="ns1:DynamicPublishingContent12" minOccurs="0"/>
                <xsd:element ref="ns1:DynamicPublishingContent13" minOccurs="0"/>
                <xsd:element ref="ns1:DynamicPublishingContent14" minOccurs="0"/>
                <xsd:element ref="ns2:TaksonomiTaxHTField0" minOccurs="0"/>
                <xsd:element ref="ns4:TaxCatchAll" minOccurs="0"/>
                <xsd:element ref="ns4:TaxCatchAllLabel" minOccurs="0"/>
                <xsd:element ref="ns2:Bevillingsgivere" minOccurs="0"/>
                <xsd:element ref="ns2:FinanceYear" minOccurs="0"/>
                <xsd:element ref="ns2:WebInfoLawCodes" minOccurs="0"/>
                <xsd:element ref="ns2:Afrapportering" minOccurs="0"/>
                <xsd:element ref="ns3:Kontaktpersoner" minOccurs="0"/>
                <xsd:element ref="ns3:Skribenter" minOccurs="0"/>
                <xsd:element ref="ns5:Projec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8" nillable="true" ma:displayName="Beskrivelse" ma:internalName="Comments">
      <xsd:simpleType>
        <xsd:restriction base="dms:Note">
          <xsd:maxLength value="255"/>
        </xsd:restriction>
      </xsd:simpleType>
    </xsd:element>
    <xsd:element name="PublishingStartDate" ma:index="9" nillable="true" ma:displayName="Startdato for planlægning" ma:internalName="PublishingStartDate">
      <xsd:simpleType>
        <xsd:restriction base="dms:Unknown"/>
      </xsd:simpleType>
    </xsd:element>
    <xsd:element name="PublishingExpirationDate" ma:index="10" nillable="true" ma:displayName="Slutdato for planlægning" ma:internalName="PublishingExpirationDate">
      <xsd:simpleType>
        <xsd:restriction base="dms:Unknown"/>
      </xsd:simpleType>
    </xsd:element>
    <xsd:element name="PublishingContact" ma:index="11" nillable="true" ma:displayName="Kontaktperson" ma:list="UserInfo" ma:internalName="Publishing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ContactEmail" ma:index="12" nillable="true" ma:displayName="E-mail-adresse på kontaktperson" ma:internalName="PublishingContactEmail">
      <xsd:simpleType>
        <xsd:restriction base="dms:Text">
          <xsd:maxLength value="255"/>
        </xsd:restriction>
      </xsd:simpleType>
    </xsd:element>
    <xsd:element name="PublishingContactName" ma:index="13" nillable="true" ma:displayName="Navn på kontaktperson" ma:internalName="PublishingContactName">
      <xsd:simpleType>
        <xsd:restriction base="dms:Text">
          <xsd:maxLength value="255"/>
        </xsd:restriction>
      </xsd:simpleType>
    </xsd:element>
    <xsd:element name="PublishingContactPicture" ma:index="14" nillable="true" ma:displayName="Billede af kontaktperson" ma:format="Image" ma:internalName="PublishingContact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PageLayout" ma:index="15" nillable="true" ma:displayName="Sidelayout" ma:internalName="PublishingPageLayout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VariationGroupID" ma:index="16" nillable="true" ma:displayName="Variationsgruppe-id" ma:hidden="true" ma:internalName="PublishingVariationGroupID">
      <xsd:simpleType>
        <xsd:restriction base="dms:Text">
          <xsd:maxLength value="255"/>
        </xsd:restriction>
      </xsd:simpleType>
    </xsd:element>
    <xsd:element name="PublishingVariationRelationshipLinkFieldID" ma:index="17" nillable="true" ma:displayName="Relationshyperlink for variation" ma:hidden="true" ma:internalName="PublishingVariationRelationshipLinkFieldI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RollupImage" ma:index="18" nillable="true" ma:displayName="Opløftningsbillede" ma:internalName="PublishingRollupImage">
      <xsd:simpleType>
        <xsd:restriction base="dms:Unknown"/>
      </xsd:simpleType>
    </xsd:element>
    <xsd:element name="Audience" ma:index="19" nillable="true" ma:displayName="Målgrupper" ma:description="" ma:internalName="Audience">
      <xsd:simpleType>
        <xsd:restriction base="dms:Unknown"/>
      </xsd:simpleType>
    </xsd:element>
    <xsd:element name="PublishingPageImage" ma:index="20" nillable="true" ma:displayName="Sidebillede" ma:internalName="PublishingPageImage">
      <xsd:simpleType>
        <xsd:restriction base="dms:Unknown"/>
      </xsd:simpleType>
    </xsd:element>
    <xsd:element name="PublishingPageContent" ma:index="21" nillable="true" ma:displayName="Sideindhold" ma:internalName="PublishingPageContent">
      <xsd:simpleType>
        <xsd:restriction base="dms:Unknown"/>
      </xsd:simpleType>
    </xsd:element>
    <xsd:element name="SummaryLinks" ma:index="22" nillable="true" ma:displayName="Oversigtshyperlinks" ma:internalName="SummaryLinks">
      <xsd:simpleType>
        <xsd:restriction base="dms:Unknown"/>
      </xsd:simpleType>
    </xsd:element>
    <xsd:element name="ArticleByLine" ma:index="23" nillable="true" ma:displayName="Forfatterlinje" ma:internalName="ArticleByLine">
      <xsd:simpleType>
        <xsd:restriction base="dms:Text">
          <xsd:maxLength value="255"/>
        </xsd:restriction>
      </xsd:simpleType>
    </xsd:element>
    <xsd:element name="ArticleStartDate" ma:index="24" nillable="true" ma:displayName="Artikeldato" ma:format="DateOnly" ma:internalName="ArticleStartDate">
      <xsd:simpleType>
        <xsd:restriction base="dms:DateTime"/>
      </xsd:simpleType>
    </xsd:element>
    <xsd:element name="PublishingImageCaption" ma:index="25" nillable="true" ma:displayName="Billedtekst" ma:internalName="PublishingImageCaption">
      <xsd:simpleType>
        <xsd:restriction base="dms:Unknown"/>
      </xsd:simpleType>
    </xsd:element>
    <xsd:element name="HeaderStyleDefinitions" ma:index="26" nillable="true" ma:displayName="Typografidefinitioner" ma:hidden="true" ma:internalName="HeaderStyleDefinitions">
      <xsd:simpleType>
        <xsd:restriction base="dms:Unknown"/>
      </xsd:simpleType>
    </xsd:element>
    <xsd:element name="DynamicPublishingContent0" ma:index="41" nillable="true" ma:displayName="Dynamisk sideindhold (1)" ma:hidden="true" ma:internalName="DynamicPublishingContent0">
      <xsd:simpleType>
        <xsd:restriction base="dms:Unknown"/>
      </xsd:simpleType>
    </xsd:element>
    <xsd:element name="DynamicPublishingContent1" ma:index="42" nillable="true" ma:displayName="Dynamisk sideindhold (2)" ma:hidden="true" ma:internalName="DynamicPublishingContent1">
      <xsd:simpleType>
        <xsd:restriction base="dms:Unknown"/>
      </xsd:simpleType>
    </xsd:element>
    <xsd:element name="DynamicPublishingContent2" ma:index="43" nillable="true" ma:displayName="Dynamisk sideindhold (3)" ma:hidden="true" ma:internalName="DynamicPublishingContent2">
      <xsd:simpleType>
        <xsd:restriction base="dms:Unknown"/>
      </xsd:simpleType>
    </xsd:element>
    <xsd:element name="DynamicPublishingContent3" ma:index="44" nillable="true" ma:displayName="Dynamisk sideindhold (4)" ma:hidden="true" ma:internalName="DynamicPublishingContent3">
      <xsd:simpleType>
        <xsd:restriction base="dms:Unknown"/>
      </xsd:simpleType>
    </xsd:element>
    <xsd:element name="DynamicPublishingContent4" ma:index="45" nillable="true" ma:displayName="Dynamisk sideindhold (5)" ma:hidden="true" ma:internalName="DynamicPublishingContent4">
      <xsd:simpleType>
        <xsd:restriction base="dms:Unknown"/>
      </xsd:simpleType>
    </xsd:element>
    <xsd:element name="DynamicPublishingContent5" ma:index="46" nillable="true" ma:displayName="Dynamisk sideindhold (6)" ma:hidden="true" ma:internalName="DynamicPublishingContent5">
      <xsd:simpleType>
        <xsd:restriction base="dms:Unknown"/>
      </xsd:simpleType>
    </xsd:element>
    <xsd:element name="DynamicPublishingContent6" ma:index="59" nillable="true" ma:displayName="Dynamisk sideindhold (7)" ma:hidden="true" ma:internalName="DynamicPublishingContent6">
      <xsd:simpleType>
        <xsd:restriction base="dms:Unknown"/>
      </xsd:simpleType>
    </xsd:element>
    <xsd:element name="DynamicPublishingContent7" ma:index="60" nillable="true" ma:displayName="Dynamisk sideindhold (8)" ma:hidden="true" ma:internalName="DynamicPublishingContent7">
      <xsd:simpleType>
        <xsd:restriction base="dms:Unknown"/>
      </xsd:simpleType>
    </xsd:element>
    <xsd:element name="DynamicPublishingContent8" ma:index="61" nillable="true" ma:displayName="Dynamisk sideindhold (9)" ma:hidden="true" ma:internalName="DynamicPublishingContent8">
      <xsd:simpleType>
        <xsd:restriction base="dms:Unknown"/>
      </xsd:simpleType>
    </xsd:element>
    <xsd:element name="DynamicPublishingContent9" ma:index="62" nillable="true" ma:displayName="Dynamisk sideindhold (10)" ma:hidden="true" ma:internalName="DynamicPublishingContent9">
      <xsd:simpleType>
        <xsd:restriction base="dms:Unknown"/>
      </xsd:simpleType>
    </xsd:element>
    <xsd:element name="DynamicPublishingContent10" ma:index="63" nillable="true" ma:displayName="Dynamisk sideindhold (11)" ma:hidden="true" ma:internalName="DynamicPublishingContent10">
      <xsd:simpleType>
        <xsd:restriction base="dms:Unknown"/>
      </xsd:simpleType>
    </xsd:element>
    <xsd:element name="DynamicPublishingContent11" ma:index="64" nillable="true" ma:displayName="Dynamisk sideindhold (12)" ma:hidden="true" ma:internalName="DynamicPublishingContent11">
      <xsd:simpleType>
        <xsd:restriction base="dms:Unknown"/>
      </xsd:simpleType>
    </xsd:element>
    <xsd:element name="DynamicPublishingContent12" ma:index="65" nillable="true" ma:displayName="Dynamisk sideindhold (13)" ma:hidden="true" ma:internalName="DynamicPublishingContent12">
      <xsd:simpleType>
        <xsd:restriction base="dms:Unknown"/>
      </xsd:simpleType>
    </xsd:element>
    <xsd:element name="DynamicPublishingContent13" ma:index="66" nillable="true" ma:displayName="Dynamisk sideindhold (14)" ma:hidden="true" ma:internalName="DynamicPublishingContent13">
      <xsd:simpleType>
        <xsd:restriction base="dms:Unknown"/>
      </xsd:simpleType>
    </xsd:element>
    <xsd:element name="DynamicPublishingContent14" ma:index="67" nillable="true" ma:displayName="Dynamisk sideindhold (15)" ma:hidden="true" ma:internalName="DynamicPublishingContent14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c39a68-201e-4dfa-95c8-2b98e8cb9f48" elementFormDefault="qualified">
    <xsd:import namespace="http://schemas.microsoft.com/office/2006/documentManagement/types"/>
    <xsd:import namespace="http://schemas.microsoft.com/office/infopath/2007/PartnerControls"/>
    <xsd:element name="Ansvarligafdeling" ma:index="27" nillable="true" ma:displayName="Ansvarlig afdeling" ma:list="{2b5a13a3-256c-433f-bc8b-bde4d05df095}" ma:internalName="Ansvarligafdeling" ma:showField="Title" ma:web="303eeafb-7dff-46db-9396-e9c651f530ea">
      <xsd:simpleType>
        <xsd:restriction base="dms:Lookup"/>
      </xsd:simpleType>
    </xsd:element>
    <xsd:element name="Rettighedsgruppe" ma:index="29" ma:displayName="Rettighedsgruppe" ma:default="2;#Basis" ma:list="{cd861654-9942-42cc-b4e8-22e2eb33fafe}" ma:internalName="Rettighedsgruppe" ma:readOnly="false" ma:showField="Title" ma:web="303eeafb-7dff-46db-9396-e9c651f530ea">
      <xsd:simpleType>
        <xsd:restriction base="dms:Lookup"/>
      </xsd:simpleType>
    </xsd:element>
    <xsd:element name="Afsender" ma:index="36" nillable="true" ma:displayName="Afsender" ma:default="2;#Landscentret" ma:list="{b497b606-9a6f-4593-a3de-acb9bcbea154}" ma:internalName="Afsender" ma:showField="LinkTitleNoMenu" ma:web="303eeafb-7dff-46db-9396-e9c651f530ea">
      <xsd:simpleType>
        <xsd:restriction base="dms:Lookup"/>
      </xsd:simpleType>
    </xsd:element>
    <xsd:element name="Arkiveringsdato" ma:index="37" ma:displayName="Arkiveringsdato" ma:format="DateOnly" ma:internalName="Arkiveringsdato">
      <xsd:simpleType>
        <xsd:restriction base="dms:DateTime"/>
      </xsd:simpleType>
    </xsd:element>
    <xsd:element name="Ingen_x0020_besked_x0020_ved_x0020_arkivering" ma:index="38" nillable="true" ma:displayName="Ingen besked ved arkivering" ma:default="0" ma:description="Klik her, for ikke at modtage en besked, når dokumentet når sin udløbsdato" ma:internalName="Ingen_x0020_besked_x0020_ved_x0020_arkivering">
      <xsd:simpleType>
        <xsd:restriction base="dms:Boolean"/>
      </xsd:simpleType>
    </xsd:element>
    <xsd:element name="HideInRollups" ma:index="39" nillable="true" ma:displayName="Skjul i artikellister" ma:default="0" ma:description="Klik her for at skjule siden i artikellister" ma:internalName="HideInRollups">
      <xsd:simpleType>
        <xsd:restriction base="dms:Boolean"/>
      </xsd:simpleType>
    </xsd:element>
    <xsd:element name="IsHiddenFromRollup" ma:index="40" nillable="true" ma:displayName="Skjult i artikellister (system)" ma:decimals="0" ma:default="0" ma:description="Understøtter infrastrukturen" ma:internalName="IsHiddenFromRollup">
      <xsd:simpleType>
        <xsd:restriction base="dms:Number"/>
      </xsd:simpleType>
    </xsd:element>
    <xsd:element name="EnclosureFor" ma:index="48" nillable="true" ma:displayName="Bilag til" ma:description="Peger på bilagets moderdokument" ma:internalName="EnclosureFor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GammelURL" ma:index="49" nillable="true" ma:displayName="Gammel URL" ma:description="Tidligere placering på landbrugsinfo" ma:internalName="GammelURL">
      <xsd:simpleType>
        <xsd:restriction base="dms:Text">
          <xsd:maxLength value="255"/>
        </xsd:restriction>
      </xsd:simpleType>
    </xsd:element>
    <xsd:element name="NetSkabelonValue" ma:index="50" nillable="true" ma:displayName="NetSkabelon værdier" ma:internalName="NetSkabelonValue">
      <xsd:simpleType>
        <xsd:restriction base="dms:Text">
          <xsd:maxLength value="255"/>
        </xsd:restriction>
      </xsd:simpleType>
    </xsd:element>
    <xsd:element name="Projekter" ma:index="51" nillable="true" ma:displayName="Projekter" ma:list="{ecf07d35-95fb-4bda-ad72-e46544058ec2}" ma:internalName="Projekter" ma:showField="LinkTitleNoMenu" ma:web="{303eeafb-7dff-46db-9396-e9c651f530ea}">
      <xsd:simpleType>
        <xsd:restriction base="dms:Unknown"/>
      </xsd:simpleType>
    </xsd:element>
    <xsd:element name="WebInfoSubjects" ma:index="52" nillable="true" ma:displayName="Emneord" ma:description="Knyt emneord til din artikel. Benyttes primært til nyhedsbreve." ma:list="{c1fcffa3-db61-496d-89f0-dea25d970c75}" ma:internalName="WebInfoSubjects" ma:showField="LinkTitleNoMenu" ma:web="303eeafb-7dff-46db-9396-e9c651f530ea">
      <xsd:simpleType>
        <xsd:restriction base="dms:Unknown"/>
      </xsd:simpleType>
    </xsd:element>
    <xsd:element name="HitCount" ma:index="53" nillable="true" ma:displayName="HitCount (system)" ma:decimals="0" ma:default="0" ma:description="Antal gange et dokument er set af en bruger" ma:internalName="HitCount" ma:readOnly="false">
      <xsd:simpleType>
        <xsd:restriction base="dms:Number"/>
      </xsd:simpleType>
    </xsd:element>
    <xsd:element name="PermalinkID" ma:index="54" nillable="true" ma:displayName="Permalink ID" ma:description="Unik ID for artiklen som kan benyttes til permalink" ma:hidden="true" ma:internalName="PermalinkID" ma:readOnly="false">
      <xsd:simpleType>
        <xsd:restriction base="dms:Text">
          <xsd:maxLength value="255"/>
        </xsd:restriction>
      </xsd:simpleType>
    </xsd:element>
    <xsd:element name="WebInfoMultiSelect" ma:index="55" nillable="true" ma:displayName="Tilvalg" ma:description="Mulighed for et antal tilvalg gemt i et samlet felt." ma:internalName="WebInfoMultiSelect">
      <xsd:simpleType>
        <xsd:restriction base="dms:Unknown"/>
      </xsd:simpleType>
    </xsd:element>
    <xsd:element name="TaksonomiTaxHTField0" ma:index="68" nillable="true" ma:taxonomy="true" ma:internalName="TaksonomiTaxHTField0" ma:taxonomyFieldName="Taksonomi" ma:displayName="Taksonomi" ma:fieldId="{6e43b4ee-656e-4e6d-875c-6c0fe73b7faf}" ma:taxonomyMulti="true" ma:sspId="2476898c-5e7e-458a-8d26-e528e2e6d5ce" ma:termSetId="65f14c63-6b42-47e9-9739-973b2f9a435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villingsgivere" ma:index="72" nillable="true" ma:displayName="Bevillingsgivere" ma:list="9ccd692b-b01f-4300-9d4e-b4fb85c2c995" ma:internalName="Bevillingsgivere" ma:showField="LinkTitleNoMenu" ma:web="303eeafb-7dff-46db-9396-e9c651f530ea">
      <xsd:simpleType>
        <xsd:restriction base="dms:Unknown"/>
      </xsd:simpleType>
    </xsd:element>
    <xsd:element name="FinanceYear" ma:index="73" nillable="true" ma:displayName="Bevillingsår" ma:decimals="0" ma:internalName="FinanceYear">
      <xsd:simpleType>
        <xsd:restriction base="dms:Number"/>
      </xsd:simpleType>
    </xsd:element>
    <xsd:element name="WebInfoLawCodes" ma:index="74" nillable="true" ma:displayName="Lovkoder" ma:description="Knyt lovkoder til din artikel." ma:list="{908f6eb6-a66b-478a-a99e-d2541dc092be}" ma:internalName="WebInfoLawCodes" ma:showField="LinkTitleNoMenu" ma:web="303eeafb-7dff-46db-9396-e9c651f530ea">
      <xsd:simpleType>
        <xsd:restriction base="dms:Unknown"/>
      </xsd:simpleType>
    </xsd:element>
    <xsd:element name="Afrapportering" ma:index="75" nillable="true" ma:displayName="Afrapportering" ma:list="{126d356a-4f5c-4bbb-91a6-e07af1934e19}" ma:internalName="Afrapportering" ma:showField="LinkTitleNoMenu" ma:web="{303eeafb-7dff-46db-9396-e9c651f530ea}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14257-579e-4a1f-bbbb-3c8dd7393476" elementFormDefault="qualified">
    <xsd:import namespace="http://schemas.microsoft.com/office/2006/documentManagement/types"/>
    <xsd:import namespace="http://schemas.microsoft.com/office/infopath/2007/PartnerControls"/>
    <xsd:element name="Forfattere" ma:index="28" nillable="true" ma:displayName="Forfattere" ma:list="UserInfo" ma:SharePointGroup="0" ma:internalName="Forfatter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istekode" ma:index="30" nillable="true" ma:displayName="Listekode" ma:internalName="Listekode">
      <xsd:simpleType>
        <xsd:restriction base="dms:Text">
          <xsd:maxLength value="255"/>
        </xsd:restriction>
      </xsd:simpleType>
    </xsd:element>
    <xsd:element name="Nummer" ma:index="31" nillable="true" ma:displayName="Nummer" ma:internalName="Nummer">
      <xsd:simpleType>
        <xsd:restriction base="dms:Text">
          <xsd:maxLength value="255"/>
        </xsd:restriction>
      </xsd:simpleType>
    </xsd:element>
    <xsd:element name="Noegleord" ma:index="32" nillable="true" ma:displayName="Nøgleord" ma:internalName="Noegleord">
      <xsd:simpleType>
        <xsd:restriction base="dms:Text">
          <xsd:maxLength value="255"/>
        </xsd:restriction>
      </xsd:simpleType>
    </xsd:element>
    <xsd:element name="Informationsserie" ma:index="33" nillable="true" ma:displayName="Historisk informationsserie" ma:internalName="Informationsserie">
      <xsd:simpleType>
        <xsd:restriction base="dms:Text">
          <xsd:maxLength value="255"/>
        </xsd:restriction>
      </xsd:simpleType>
    </xsd:element>
    <xsd:element name="Bekraeftelsesdato" ma:index="34" nillable="true" ma:displayName="Bekræftelsesdato" ma:format="DateTime" ma:internalName="Bekraeftelsesdato">
      <xsd:simpleType>
        <xsd:restriction base="dms:DateTime"/>
      </xsd:simpleType>
    </xsd:element>
    <xsd:element name="Revisionsdato" ma:index="35" nillable="true" ma:displayName="Revisionsdato" ma:format="DateTime" ma:internalName="Revisionsdato">
      <xsd:simpleType>
        <xsd:restriction base="dms:DateTime"/>
      </xsd:simpleType>
    </xsd:element>
    <xsd:element name="Sorteringsorden" ma:index="47" nillable="true" ma:displayName="Sorteringsorden" ma:decimals="0" ma:internalName="Sorteringsorden">
      <xsd:simpleType>
        <xsd:restriction base="dms:Number"/>
      </xsd:simpleType>
    </xsd:element>
    <xsd:element name="Kontaktpersoner" ma:index="78" nillable="true" ma:displayName="Kontaktpersoner" ma:list="UserInfo" ma:SharePointGroup="0" ma:internalName="Kontaktpersoner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kribenter" ma:index="79" nillable="true" ma:displayName="Skribenter" ma:list="UserInfo" ma:SharePointGroup="0" ma:internalName="Skribenter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eeafb-7dff-46db-9396-e9c651f530ea" elementFormDefault="qualified">
    <xsd:import namespace="http://schemas.microsoft.com/office/2006/documentManagement/types"/>
    <xsd:import namespace="http://schemas.microsoft.com/office/infopath/2007/PartnerControls"/>
    <xsd:element name="_dlc_DocId" ma:index="56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57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5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69" nillable="true" ma:displayName="Taxonomy Catch All Column" ma:description="" ma:hidden="true" ma:list="{00a11604-cdb1-438d-8b4c-a208f6918db7}" ma:internalName="TaxCatchAll" ma:showField="CatchAllData" ma:web="303eeafb-7dff-46db-9396-e9c651f530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70" nillable="true" ma:displayName="Taxonomy Catch All Column1" ma:description="" ma:hidden="true" ma:list="{00a11604-cdb1-438d-8b4c-a208f6918db7}" ma:internalName="TaxCatchAllLabel" ma:readOnly="true" ma:showField="CatchAllDataLabel" ma:web="303eeafb-7dff-46db-9396-e9c651f530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f6c61c-8a18-4ac3-8223-a06d4f63c55e" elementFormDefault="qualified">
    <xsd:import namespace="http://schemas.microsoft.com/office/2006/documentManagement/types"/>
    <xsd:import namespace="http://schemas.microsoft.com/office/infopath/2007/PartnerControls"/>
    <xsd:element name="ProjectID" ma:index="80" nillable="true" ma:displayName="ProjectID (system)" ma:internalName="ProjectID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Set Item Permission, based on rettighedsgruppe</Name>
    <Synchronization>Asynchronous</Synchronization>
    <Type>10001</Type>
    <SequenceNumber>1010</SequenceNumber>
    <Assembly>DAAS.WebInfo.Common, Version=1.0.0.0, Culture=neutral, PublicKeyToken=f192aeb827ef4bcc</Assembly>
    <Class>DAAS.WebInfo.Common.EventReceivers.RightsGroupItemEventReceiver</Class>
    <Data/>
    <Filter/>
  </Receiver>
  <Receiver>
    <Name>Set Item Permission, based on rettighedsgruppe</Name>
    <Synchronization>Asynchronous</Synchronization>
    <Type>10002</Type>
    <SequenceNumber>1010</SequenceNumber>
    <Assembly>DAAS.WebInfo.Common, Version=1.0.0.0, Culture=neutral, PublicKeyToken=f192aeb827ef4bcc</Assembly>
    <Class>DAAS.WebInfo.Common.EventReceivers.RightsGroupItemEventReceiver</Class>
    <Data/>
    <Filter/>
  </Receiver>
  <Receiver>
    <Name>WebInfo Content Page Event</Name>
    <Synchronization>Synchronous</Synchronization>
    <Type>1</Type>
    <SequenceNumber>1030</SequenceNumber>
    <Assembly>DAAS.WebInfo.Common, Version=1.0.0.0, Culture=neutral, PublicKeyToken=f192aeb827ef4bcc</Assembly>
    <Class>DAAS.WebInfo.Common.EventReceivers.WebInfoContentPageEventReceiver</Class>
    <Data/>
    <Filter/>
  </Receiver>
  <Receiver>
    <Name>WebInfo Content Page Event</Name>
    <Synchronization>Synchronous</Synchronization>
    <Type>2</Type>
    <SequenceNumber>1030</SequenceNumber>
    <Assembly>DAAS.WebInfo.Common, Version=1.0.0.0, Culture=neutral, PublicKeyToken=f192aeb827ef4bcc</Assembly>
    <Class>DAAS.WebInfo.Common.EventReceivers.WebInfoContentPageEventReceiver</Class>
    <Data/>
    <Filter/>
  </Receiver>
  <Receiver>
    <Name>WebInfo Content Page Event</Name>
    <Synchronization>Asynchronous</Synchronization>
    <Type>10002</Type>
    <SequenceNumber>1030</SequenceNumber>
    <Assembly>DAAS.WebInfo.Common, Version=1.0.0.0, Culture=neutral, PublicKeyToken=f192aeb827ef4bcc</Assembly>
    <Class>DAAS.WebInfo.Common.EventReceivers.WebInfoContentPageEventReceiver</Class>
    <Data/>
    <Filter/>
  </Receiver>
</spe:Receivers>
</file>

<file path=customXml/itemProps1.xml><?xml version="1.0" encoding="utf-8"?>
<ds:datastoreItem xmlns:ds="http://schemas.openxmlformats.org/officeDocument/2006/customXml" ds:itemID="{B58CABC6-EAF8-49F8-82E1-73A715E5D3E3}"/>
</file>

<file path=customXml/itemProps2.xml><?xml version="1.0" encoding="utf-8"?>
<ds:datastoreItem xmlns:ds="http://schemas.openxmlformats.org/officeDocument/2006/customXml" ds:itemID="{391E6ECD-8ECE-45CB-80F2-C788485F6882}"/>
</file>

<file path=customXml/itemProps3.xml><?xml version="1.0" encoding="utf-8"?>
<ds:datastoreItem xmlns:ds="http://schemas.openxmlformats.org/officeDocument/2006/customXml" ds:itemID="{47AC540C-040A-4B22-ACFA-33C7F46BB81B}"/>
</file>

<file path=customXml/itemProps4.xml><?xml version="1.0" encoding="utf-8"?>
<ds:datastoreItem xmlns:ds="http://schemas.openxmlformats.org/officeDocument/2006/customXml" ds:itemID="{EB29F72E-11AA-440D-B447-6463F23815F2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1112</TotalTime>
  <Words>171</Words>
  <Application>Microsoft Office PowerPoint</Application>
  <PresentationFormat>Skærmshow (4:3)</PresentationFormat>
  <Paragraphs>42</Paragraphs>
  <Slides>13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13</vt:i4>
      </vt:variant>
    </vt:vector>
  </HeadingPairs>
  <TitlesOfParts>
    <vt:vector size="14" baseType="lpstr">
      <vt:lpstr>Blank</vt:lpstr>
      <vt:lpstr>Bredpander og business  - kan biodiversitet bidrage til arbejdsglæden – og omvendt?</vt:lpstr>
      <vt:lpstr>PowerPoint-præsentation</vt:lpstr>
      <vt:lpstr>Naturens uendelige dimensioner</vt:lpstr>
      <vt:lpstr>”Et træ”</vt:lpstr>
      <vt:lpstr>”En Eng”</vt:lpstr>
      <vt:lpstr>PowerPoint-præsentation</vt:lpstr>
      <vt:lpstr>Byer har stort natur-potentiale!</vt:lpstr>
      <vt:lpstr>‘Infranatuur’</vt:lpstr>
      <vt:lpstr>PowerPoint-præsentation</vt:lpstr>
      <vt:lpstr>Kampen om græsplænen</vt:lpstr>
      <vt:lpstr>PowerPoint-præsentation</vt:lpstr>
      <vt:lpstr>PowerPoint-præsentation</vt:lpstr>
      <vt:lpstr>anee@seges.dk  www.instagram.com/conservewhatyoulove</vt:lpstr>
    </vt:vector>
  </TitlesOfParts>
  <Company>LF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Naturmøde Hirtshals den 27. maj 2016 - præsentation</dc:title>
  <dc:creator>Anne Erland Eskildsen</dc:creator>
  <cp:keywords>SEGES</cp:keywords>
  <cp:lastModifiedBy>Anne Erland Eskildsen</cp:lastModifiedBy>
  <cp:revision>39</cp:revision>
  <cp:lastPrinted>2014-12-09T10:53:47Z</cp:lastPrinted>
  <dcterms:created xsi:type="dcterms:W3CDTF">2016-05-11T11:54:16Z</dcterms:created>
  <dcterms:modified xsi:type="dcterms:W3CDTF">2016-08-11T14:45:25Z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0x010100C568DB52D9D0A14D9B2FDCC96666E9F2007948130EC3DB064584E219954237AF3900242457EFB8B24247815D688C526CD44D00C26A9DBCB02B5C4DA1F017B836C045C00060750ADE2E6249BABB5C6118FC133DE800B6E1A9893ABA4670B08C14B9C53A30D300CE6514D8A966D94C80A9612C5873ACB9</vt:lpwstr>
  </property>
  <property fmtid="{D5CDD505-2E9C-101B-9397-08002B2CF9AE}" pid="3" name="_dlc_DocIdItemGuid">
    <vt:lpwstr>8fe054cb-7405-4983-a233-eafd556657ad</vt:lpwstr>
  </property>
  <property fmtid="{D5CDD505-2E9C-101B-9397-08002B2CF9AE}" pid="4" name="Taksonomi">
    <vt:lpwstr/>
  </property>
</Properties>
</file>